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256" r:id="rId2"/>
    <p:sldId id="257" r:id="rId3"/>
    <p:sldId id="264" r:id="rId4"/>
    <p:sldId id="259" r:id="rId5"/>
    <p:sldId id="327" r:id="rId6"/>
    <p:sldId id="328" r:id="rId7"/>
    <p:sldId id="284" r:id="rId8"/>
    <p:sldId id="285" r:id="rId9"/>
    <p:sldId id="286" r:id="rId10"/>
    <p:sldId id="280" r:id="rId11"/>
    <p:sldId id="329" r:id="rId12"/>
    <p:sldId id="320" r:id="rId13"/>
    <p:sldId id="291" r:id="rId14"/>
    <p:sldId id="290" r:id="rId15"/>
    <p:sldId id="261" r:id="rId16"/>
    <p:sldId id="295" r:id="rId17"/>
    <p:sldId id="294" r:id="rId18"/>
    <p:sldId id="293" r:id="rId19"/>
    <p:sldId id="292" r:id="rId20"/>
    <p:sldId id="319" r:id="rId21"/>
    <p:sldId id="296" r:id="rId22"/>
    <p:sldId id="262" r:id="rId23"/>
    <p:sldId id="263" r:id="rId24"/>
    <p:sldId id="298" r:id="rId25"/>
    <p:sldId id="267" r:id="rId26"/>
    <p:sldId id="268" r:id="rId27"/>
    <p:sldId id="269" r:id="rId28"/>
    <p:sldId id="299" r:id="rId29"/>
    <p:sldId id="302" r:id="rId30"/>
    <p:sldId id="301" r:id="rId31"/>
    <p:sldId id="331" r:id="rId32"/>
    <p:sldId id="330" r:id="rId33"/>
    <p:sldId id="270" r:id="rId34"/>
    <p:sldId id="303" r:id="rId35"/>
    <p:sldId id="271" r:id="rId36"/>
    <p:sldId id="304" r:id="rId37"/>
    <p:sldId id="306" r:id="rId38"/>
    <p:sldId id="273" r:id="rId39"/>
    <p:sldId id="309" r:id="rId40"/>
    <p:sldId id="274" r:id="rId41"/>
    <p:sldId id="276" r:id="rId42"/>
    <p:sldId id="332" r:id="rId43"/>
    <p:sldId id="325" r:id="rId44"/>
    <p:sldId id="312" r:id="rId45"/>
    <p:sldId id="333" r:id="rId46"/>
    <p:sldId id="313" r:id="rId47"/>
    <p:sldId id="335" r:id="rId48"/>
    <p:sldId id="336" r:id="rId49"/>
    <p:sldId id="324" r:id="rId50"/>
    <p:sldId id="277" r:id="rId51"/>
    <p:sldId id="279" r:id="rId5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16F"/>
    <a:srgbClr val="F0A0B1"/>
    <a:srgbClr val="FF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79035" autoAdjust="0"/>
  </p:normalViewPr>
  <p:slideViewPr>
    <p:cSldViewPr snapToGrid="0">
      <p:cViewPr varScale="1">
        <p:scale>
          <a:sx n="89" d="100"/>
          <a:sy n="89" d="100"/>
        </p:scale>
        <p:origin x="1392"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B5AA2-11F6-45B5-AF47-11CAF8E538AB}" type="datetimeFigureOut">
              <a:rPr lang="it-IT" smtClean="0"/>
              <a:t>07/10/23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3F448-39F9-4A9E-8812-A40E444D82B2}" type="slidenum">
              <a:rPr lang="it-IT" smtClean="0"/>
              <a:t>‹N›</a:t>
            </a:fld>
            <a:endParaRPr lang="it-IT"/>
          </a:p>
        </p:txBody>
      </p:sp>
    </p:spTree>
    <p:extLst>
      <p:ext uri="{BB962C8B-B14F-4D97-AF65-F5344CB8AC3E}">
        <p14:creationId xmlns:p14="http://schemas.microsoft.com/office/powerpoint/2010/main" val="423094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Qualche tempo fa stavo visitando un piccolino di quasi 9 mesi per una banale rinite. Sembrava una visita facile, dato che la mamma aveva esordito dicendo che globalmente andava tutto bene… solamente questo nasino chiuso… dunque visito il bambino, constato la semplice rinite e via… solite cose… lavaggi, </a:t>
            </a:r>
            <a:r>
              <a:rPr lang="it-IT" dirty="0" err="1"/>
              <a:t>aeresol</a:t>
            </a:r>
            <a:r>
              <a:rPr lang="it-IT" dirty="0"/>
              <a:t>, qualche </a:t>
            </a:r>
            <a:r>
              <a:rPr lang="it-IT" dirty="0" err="1"/>
              <a:t>goccina</a:t>
            </a:r>
            <a:r>
              <a:rPr lang="it-IT" dirty="0"/>
              <a:t> nel nasino e… arrivederci signora, se ci sono novità mi ricontatta, salve… e</a:t>
            </a:r>
          </a:p>
          <a:p>
            <a:r>
              <a:rPr lang="it-IT" dirty="0"/>
              <a:t>Ma  sulla porta… Dottoressa, solo una domanda…. È normale che anche quando sta bene… si svegli ancora quasi ogni ora??</a:t>
            </a:r>
          </a:p>
          <a:p>
            <a:endParaRPr lang="it-IT" dirty="0"/>
          </a:p>
          <a:p>
            <a:r>
              <a:rPr lang="it-IT" dirty="0"/>
              <a:t>No… La visita non era terminata… era appena cominciata…</a:t>
            </a:r>
          </a:p>
          <a:p>
            <a:endParaRPr lang="it-IT" dirty="0"/>
          </a:p>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2</a:t>
            </a:fld>
            <a:endParaRPr lang="it-IT"/>
          </a:p>
        </p:txBody>
      </p:sp>
    </p:spTree>
    <p:extLst>
      <p:ext uri="{BB962C8B-B14F-4D97-AF65-F5344CB8AC3E}">
        <p14:creationId xmlns:p14="http://schemas.microsoft.com/office/powerpoint/2010/main" val="2329716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25</a:t>
            </a:fld>
            <a:endParaRPr lang="it-IT"/>
          </a:p>
        </p:txBody>
      </p:sp>
    </p:spTree>
    <p:extLst>
      <p:ext uri="{BB962C8B-B14F-4D97-AF65-F5344CB8AC3E}">
        <p14:creationId xmlns:p14="http://schemas.microsoft.com/office/powerpoint/2010/main" val="909048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Michele cresce sempre di più, ormai comincia a star seduto e ha iniziato ad assaggiare qualche cibo</a:t>
            </a:r>
          </a:p>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26</a:t>
            </a:fld>
            <a:endParaRPr lang="it-IT"/>
          </a:p>
        </p:txBody>
      </p:sp>
    </p:spTree>
    <p:extLst>
      <p:ext uri="{BB962C8B-B14F-4D97-AF65-F5344CB8AC3E}">
        <p14:creationId xmlns:p14="http://schemas.microsoft.com/office/powerpoint/2010/main" val="3092848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31</a:t>
            </a:fld>
            <a:endParaRPr lang="it-IT"/>
          </a:p>
        </p:txBody>
      </p:sp>
    </p:spTree>
    <p:extLst>
      <p:ext uri="{BB962C8B-B14F-4D97-AF65-F5344CB8AC3E}">
        <p14:creationId xmlns:p14="http://schemas.microsoft.com/office/powerpoint/2010/main" val="3366964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32</a:t>
            </a:fld>
            <a:endParaRPr lang="it-IT"/>
          </a:p>
        </p:txBody>
      </p:sp>
    </p:spTree>
    <p:extLst>
      <p:ext uri="{BB962C8B-B14F-4D97-AF65-F5344CB8AC3E}">
        <p14:creationId xmlns:p14="http://schemas.microsoft.com/office/powerpoint/2010/main" val="597444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it-IT" dirty="0"/>
              <a:t>Michele cresce bene, mangia tutto, ormai sta in piedi e sta cominciando a muovere qualche passo</a:t>
            </a:r>
          </a:p>
          <a:p>
            <a:pPr marL="0" indent="0">
              <a:buNone/>
            </a:pPr>
            <a:r>
              <a:rPr lang="it-IT" dirty="0"/>
              <a:t>Sorride, gioca, i suoi genitori dicono che è attivo, curioso… tanto che la </a:t>
            </a:r>
            <a:r>
              <a:rPr lang="it-IT" b="1" dirty="0"/>
              <a:t>mattina non vuole più dormire</a:t>
            </a:r>
            <a:r>
              <a:rPr lang="it-IT" dirty="0"/>
              <a:t>…</a:t>
            </a:r>
          </a:p>
          <a:p>
            <a:pPr marL="0" indent="0">
              <a:buNone/>
            </a:pPr>
            <a:r>
              <a:rPr lang="it-IT" dirty="0"/>
              <a:t>Certo, dottoressa, il sonno non è ancora il suo forte… fa fatica ad addormentarsi la sera, e poi continua a svegliarsi 2 volte…</a:t>
            </a:r>
          </a:p>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35</a:t>
            </a:fld>
            <a:endParaRPr lang="it-IT"/>
          </a:p>
        </p:txBody>
      </p:sp>
    </p:spTree>
    <p:extLst>
      <p:ext uri="{BB962C8B-B14F-4D97-AF65-F5344CB8AC3E}">
        <p14:creationId xmlns:p14="http://schemas.microsoft.com/office/powerpoint/2010/main" val="382448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Michele ormai è cresciuto, ha iniziato l’asilo Nido che, dopo </a:t>
            </a:r>
            <a:r>
              <a:rPr lang="it-IT" dirty="0" err="1"/>
              <a:t>tuttto</a:t>
            </a:r>
            <a:r>
              <a:rPr lang="it-IT" dirty="0"/>
              <a:t> ha preso bene… lo abbiamo visto un po’ più spesso dato che si è preso qualche virosi respiratoria e abbiamo potuto constatare che globalmente cresce bene ed è un bel bambino</a:t>
            </a:r>
          </a:p>
          <a:p>
            <a:endParaRPr lang="it-IT" dirty="0"/>
          </a:p>
          <a:p>
            <a:r>
              <a:rPr lang="it-IT" dirty="0"/>
              <a:t>I genitori ci riferiscono che ha cominciato a fare i capricci… vedesse com’è testardo! </a:t>
            </a:r>
          </a:p>
          <a:p>
            <a:r>
              <a:rPr lang="it-IT" dirty="0"/>
              <a:t>La sera si addormenta sempre con qualche difficoltà ma poi tendenzialmente si sveglia solo una volta e con ciuccio e carezze riesce ad addormentarsi</a:t>
            </a:r>
          </a:p>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38</a:t>
            </a:fld>
            <a:endParaRPr lang="it-IT"/>
          </a:p>
        </p:txBody>
      </p:sp>
    </p:spTree>
    <p:extLst>
      <p:ext uri="{BB962C8B-B14F-4D97-AF65-F5344CB8AC3E}">
        <p14:creationId xmlns:p14="http://schemas.microsoft.com/office/powerpoint/2010/main" val="2307587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40</a:t>
            </a:fld>
            <a:endParaRPr lang="it-IT"/>
          </a:p>
        </p:txBody>
      </p:sp>
    </p:spTree>
    <p:extLst>
      <p:ext uri="{BB962C8B-B14F-4D97-AF65-F5344CB8AC3E}">
        <p14:creationId xmlns:p14="http://schemas.microsoft.com/office/powerpoint/2010/main" val="1817324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p>
        </p:txBody>
      </p:sp>
      <p:sp>
        <p:nvSpPr>
          <p:cNvPr id="4" name="Segnaposto numero diapositiva 3"/>
          <p:cNvSpPr>
            <a:spLocks noGrp="1"/>
          </p:cNvSpPr>
          <p:nvPr>
            <p:ph type="sldNum" sz="quarter" idx="5"/>
          </p:nvPr>
        </p:nvSpPr>
        <p:spPr/>
        <p:txBody>
          <a:bodyPr/>
          <a:lstStyle/>
          <a:p>
            <a:fld id="{EAC3F448-39F9-4A9E-8812-A40E444D82B2}" type="slidenum">
              <a:rPr lang="it-IT" smtClean="0"/>
              <a:t>43</a:t>
            </a:fld>
            <a:endParaRPr lang="it-IT"/>
          </a:p>
        </p:txBody>
      </p:sp>
    </p:spTree>
    <p:extLst>
      <p:ext uri="{BB962C8B-B14F-4D97-AF65-F5344CB8AC3E}">
        <p14:creationId xmlns:p14="http://schemas.microsoft.com/office/powerpoint/2010/main" val="209546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Allora oggi faremo quello che facciamo tutti i giorni nei nostri ambulatori: i bilanci di salute, momento importantissimo e direi strategico non solo da un punto di vista medico clinico, ma anche preventivo e sociale….</a:t>
            </a:r>
          </a:p>
          <a:p>
            <a:endParaRPr lang="it-IT" dirty="0"/>
          </a:p>
          <a:p>
            <a:r>
              <a:rPr lang="it-IT" dirty="0"/>
              <a:t>Ed ecco il nostro piccolo paziente che viene iscritto come nostro assistito… </a:t>
            </a:r>
          </a:p>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3</a:t>
            </a:fld>
            <a:endParaRPr lang="it-IT"/>
          </a:p>
        </p:txBody>
      </p:sp>
    </p:spTree>
    <p:extLst>
      <p:ext uri="{BB962C8B-B14F-4D97-AF65-F5344CB8AC3E}">
        <p14:creationId xmlns:p14="http://schemas.microsoft.com/office/powerpoint/2010/main" val="347933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solidFill>
                  <a:srgbClr val="24316F"/>
                </a:solidFill>
              </a:rPr>
              <a:t>MICHELE viene alla prima vista con mamma e papà</a:t>
            </a:r>
          </a:p>
          <a:p>
            <a:r>
              <a:rPr lang="it-IT" dirty="0">
                <a:solidFill>
                  <a:srgbClr val="24316F"/>
                </a:solidFill>
              </a:rPr>
              <a:t>Ad una prima occhiata la mamma appare visibilmente un po’ stanca ma molto felice ed emozionata, così come il papà</a:t>
            </a:r>
          </a:p>
          <a:p>
            <a:r>
              <a:rPr lang="it-IT" dirty="0">
                <a:solidFill>
                  <a:srgbClr val="24316F"/>
                </a:solidFill>
              </a:rPr>
              <a:t>è il loro primo bimbo </a:t>
            </a:r>
          </a:p>
          <a:p>
            <a:r>
              <a:rPr lang="it-IT" dirty="0">
                <a:solidFill>
                  <a:srgbClr val="24316F"/>
                </a:solidFill>
              </a:rPr>
              <a:t>I genitori sani di base, senza patologie di rilievo tranne una rinite allergica nel padre</a:t>
            </a:r>
          </a:p>
          <a:p>
            <a:r>
              <a:rPr lang="it-IT" dirty="0">
                <a:solidFill>
                  <a:srgbClr val="24316F"/>
                </a:solidFill>
              </a:rPr>
              <a:t>È nato a termine da parto eutocico</a:t>
            </a:r>
          </a:p>
          <a:p>
            <a:r>
              <a:rPr lang="it-IT" dirty="0">
                <a:solidFill>
                  <a:srgbClr val="24316F"/>
                </a:solidFill>
              </a:rPr>
              <a:t>Peso alla nascita e perinatalità nella norma</a:t>
            </a:r>
          </a:p>
          <a:p>
            <a:r>
              <a:rPr lang="it-IT" dirty="0">
                <a:solidFill>
                  <a:srgbClr val="24316F"/>
                </a:solidFill>
              </a:rPr>
              <a:t>E’ allattato al seno… l’allattamento è partito con qualche difficoltà ma ora sembra avviato bene: si sveglia per essere allattato ogni 2-3 ore, raramente 4 la notte</a:t>
            </a:r>
          </a:p>
          <a:p>
            <a:r>
              <a:rPr lang="it-IT" dirty="0">
                <a:solidFill>
                  <a:srgbClr val="24316F"/>
                </a:solidFill>
              </a:rPr>
              <a:t>La sera talvolta ha delle crisi di pianto e i genitori fanno un po’ fatica a calmarlo… quando è così talvolta si si addormenta ma poi sveglia dopo poco perché disturbato…</a:t>
            </a:r>
          </a:p>
          <a:p>
            <a:r>
              <a:rPr lang="it-IT" dirty="0">
                <a:solidFill>
                  <a:srgbClr val="24316F"/>
                </a:solidFill>
              </a:rPr>
              <a:t>Dalla visita constatiamo che il bimbo sta bene e sta crescendo regolarmente</a:t>
            </a:r>
          </a:p>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4</a:t>
            </a:fld>
            <a:endParaRPr lang="it-IT"/>
          </a:p>
        </p:txBody>
      </p:sp>
    </p:spTree>
    <p:extLst>
      <p:ext uri="{BB962C8B-B14F-4D97-AF65-F5344CB8AC3E}">
        <p14:creationId xmlns:p14="http://schemas.microsoft.com/office/powerpoint/2010/main" val="233637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5</a:t>
            </a:fld>
            <a:endParaRPr lang="it-IT"/>
          </a:p>
        </p:txBody>
      </p:sp>
    </p:spTree>
    <p:extLst>
      <p:ext uri="{BB962C8B-B14F-4D97-AF65-F5344CB8AC3E}">
        <p14:creationId xmlns:p14="http://schemas.microsoft.com/office/powerpoint/2010/main" val="345131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6</a:t>
            </a:fld>
            <a:endParaRPr lang="it-IT"/>
          </a:p>
        </p:txBody>
      </p:sp>
    </p:spTree>
    <p:extLst>
      <p:ext uri="{BB962C8B-B14F-4D97-AF65-F5344CB8AC3E}">
        <p14:creationId xmlns:p14="http://schemas.microsoft.com/office/powerpoint/2010/main" val="3510898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AC3F448-39F9-4A9E-8812-A40E444D82B2}" type="slidenum">
              <a:rPr lang="it-IT" smtClean="0"/>
              <a:t>9</a:t>
            </a:fld>
            <a:endParaRPr lang="it-IT"/>
          </a:p>
        </p:txBody>
      </p:sp>
    </p:spTree>
    <p:extLst>
      <p:ext uri="{BB962C8B-B14F-4D97-AF65-F5344CB8AC3E}">
        <p14:creationId xmlns:p14="http://schemas.microsoft.com/office/powerpoint/2010/main" val="389832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10</a:t>
            </a:fld>
            <a:endParaRPr lang="it-IT"/>
          </a:p>
        </p:txBody>
      </p:sp>
    </p:spTree>
    <p:extLst>
      <p:ext uri="{BB962C8B-B14F-4D97-AF65-F5344CB8AC3E}">
        <p14:creationId xmlns:p14="http://schemas.microsoft.com/office/powerpoint/2010/main" val="96952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Wahakuras</a:t>
            </a:r>
            <a:r>
              <a:rPr lang="it-IT" dirty="0"/>
              <a:t>: culle realizzate in lino autoctono dalla comunità Maori in Nuova Zelanda dal 2005. Nella comunità Maori l’incidenza della SIDS era particolarmente elevata e non era </a:t>
            </a:r>
            <a:r>
              <a:rPr lang="it-IT" dirty="0" err="1"/>
              <a:t>culturalmnte</a:t>
            </a:r>
            <a:r>
              <a:rPr lang="it-IT" dirty="0"/>
              <a:t> accettata la raccomandazione di evitare il bed sharing. L’uso delle </a:t>
            </a:r>
            <a:r>
              <a:rPr lang="it-IT" dirty="0" err="1"/>
              <a:t>wahakuras</a:t>
            </a:r>
            <a:r>
              <a:rPr lang="it-IT" dirty="0"/>
              <a:t> ha portato una significativa riduzione delle morti nel sonno.</a:t>
            </a:r>
          </a:p>
          <a:p>
            <a:r>
              <a:rPr lang="it-IT" dirty="0"/>
              <a:t>Baby box finlandese, accessorio che dagli anni 30 le mamme ricevono dallo Stato in occasione </a:t>
            </a:r>
            <a:r>
              <a:rPr lang="it-IT" dirty="0" err="1"/>
              <a:t>delal</a:t>
            </a:r>
            <a:r>
              <a:rPr lang="it-IT" dirty="0"/>
              <a:t> nascita di un bambino.</a:t>
            </a:r>
          </a:p>
        </p:txBody>
      </p:sp>
      <p:sp>
        <p:nvSpPr>
          <p:cNvPr id="4" name="Segnaposto numero diapositiva 3"/>
          <p:cNvSpPr>
            <a:spLocks noGrp="1"/>
          </p:cNvSpPr>
          <p:nvPr>
            <p:ph type="sldNum" sz="quarter" idx="5"/>
          </p:nvPr>
        </p:nvSpPr>
        <p:spPr/>
        <p:txBody>
          <a:bodyPr/>
          <a:lstStyle/>
          <a:p>
            <a:fld id="{EAC3F448-39F9-4A9E-8812-A40E444D82B2}" type="slidenum">
              <a:rPr lang="it-IT" smtClean="0"/>
              <a:t>20</a:t>
            </a:fld>
            <a:endParaRPr lang="it-IT"/>
          </a:p>
        </p:txBody>
      </p:sp>
    </p:spTree>
    <p:extLst>
      <p:ext uri="{BB962C8B-B14F-4D97-AF65-F5344CB8AC3E}">
        <p14:creationId xmlns:p14="http://schemas.microsoft.com/office/powerpoint/2010/main" val="16026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Michele sta globalmente bene e cresce regolarmente</a:t>
            </a:r>
          </a:p>
          <a:p>
            <a:r>
              <a:rPr lang="it-IT" dirty="0"/>
              <a:t>L’allattamento prosegue, le coliche </a:t>
            </a:r>
            <a:r>
              <a:rPr lang="it-IT" dirty="0" err="1"/>
              <a:t>sonmo</a:t>
            </a:r>
            <a:r>
              <a:rPr lang="it-IT" dirty="0"/>
              <a:t> quasi scomparse</a:t>
            </a:r>
          </a:p>
          <a:p>
            <a:r>
              <a:rPr lang="it-IT" dirty="0"/>
              <a:t>Le giornate cominciano ad avere un ritmo più definito…</a:t>
            </a:r>
          </a:p>
          <a:p>
            <a:r>
              <a:rPr lang="it-IT" dirty="0"/>
              <a:t>La notte si sveglia ancora 3 volte….</a:t>
            </a:r>
          </a:p>
          <a:p>
            <a:endParaRPr lang="it-IT" dirty="0"/>
          </a:p>
        </p:txBody>
      </p:sp>
      <p:sp>
        <p:nvSpPr>
          <p:cNvPr id="4" name="Segnaposto numero diapositiva 3"/>
          <p:cNvSpPr>
            <a:spLocks noGrp="1"/>
          </p:cNvSpPr>
          <p:nvPr>
            <p:ph type="sldNum" sz="quarter" idx="5"/>
          </p:nvPr>
        </p:nvSpPr>
        <p:spPr/>
        <p:txBody>
          <a:bodyPr/>
          <a:lstStyle/>
          <a:p>
            <a:fld id="{EAC3F448-39F9-4A9E-8812-A40E444D82B2}" type="slidenum">
              <a:rPr lang="it-IT" smtClean="0"/>
              <a:t>22</a:t>
            </a:fld>
            <a:endParaRPr lang="it-IT"/>
          </a:p>
        </p:txBody>
      </p:sp>
    </p:spTree>
    <p:extLst>
      <p:ext uri="{BB962C8B-B14F-4D97-AF65-F5344CB8AC3E}">
        <p14:creationId xmlns:p14="http://schemas.microsoft.com/office/powerpoint/2010/main" val="211862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12847B-FAFC-466E-B4DF-A1B7F0DCF40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IT" dirty="0"/>
          </a:p>
        </p:txBody>
      </p:sp>
      <p:sp>
        <p:nvSpPr>
          <p:cNvPr id="3" name="Sottotitolo 2">
            <a:extLst>
              <a:ext uri="{FF2B5EF4-FFF2-40B4-BE49-F238E27FC236}">
                <a16:creationId xmlns:a16="http://schemas.microsoft.com/office/drawing/2014/main" id="{95C4C5D4-DDEA-4959-AF1D-4ECBD85D0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Segnaposto data 3">
            <a:extLst>
              <a:ext uri="{FF2B5EF4-FFF2-40B4-BE49-F238E27FC236}">
                <a16:creationId xmlns:a16="http://schemas.microsoft.com/office/drawing/2014/main" id="{D540B775-F572-4C87-97AC-B99FFE669DD2}"/>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5" name="Segnaposto piè di pagina 4">
            <a:extLst>
              <a:ext uri="{FF2B5EF4-FFF2-40B4-BE49-F238E27FC236}">
                <a16:creationId xmlns:a16="http://schemas.microsoft.com/office/drawing/2014/main" id="{3857FCAC-78CF-4C4D-BED8-78A9B3422C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38125EA-F817-4F70-8FB1-41509A297502}"/>
              </a:ext>
            </a:extLst>
          </p:cNvPr>
          <p:cNvSpPr>
            <a:spLocks noGrp="1"/>
          </p:cNvSpPr>
          <p:nvPr>
            <p:ph type="sldNum" sz="quarter" idx="12"/>
          </p:nvPr>
        </p:nvSpPr>
        <p:spPr/>
        <p:txBody>
          <a:bodyPr/>
          <a:lstStyle/>
          <a:p>
            <a:fld id="{1C02448B-BBC9-43BA-9E02-C83A43D9BE5F}" type="slidenum">
              <a:rPr lang="it-IT" smtClean="0"/>
              <a:t>‹N›</a:t>
            </a:fld>
            <a:endParaRPr lang="it-IT"/>
          </a:p>
        </p:txBody>
      </p:sp>
      <p:sp>
        <p:nvSpPr>
          <p:cNvPr id="12" name="Rettangolo 11">
            <a:extLst>
              <a:ext uri="{FF2B5EF4-FFF2-40B4-BE49-F238E27FC236}">
                <a16:creationId xmlns:a16="http://schemas.microsoft.com/office/drawing/2014/main" id="{A6C7361E-AE40-4D86-9AA2-646D3DAD9819}"/>
              </a:ext>
            </a:extLst>
          </p:cNvPr>
          <p:cNvSpPr/>
          <p:nvPr/>
        </p:nvSpPr>
        <p:spPr>
          <a:xfrm>
            <a:off x="776864" y="0"/>
            <a:ext cx="450562" cy="6858000"/>
          </a:xfrm>
          <a:prstGeom prst="rect">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1CD92BB4-6BB8-472D-B6CD-B048BC1B97C6}"/>
              </a:ext>
            </a:extLst>
          </p:cNvPr>
          <p:cNvSpPr/>
          <p:nvPr userDrawn="1"/>
        </p:nvSpPr>
        <p:spPr>
          <a:xfrm>
            <a:off x="776864" y="0"/>
            <a:ext cx="450562" cy="6858000"/>
          </a:xfrm>
          <a:prstGeom prst="rect">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4593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73631C-7E46-4821-926E-276CE88D544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D33B0B2-2BB0-43B8-98D4-1F26BE9AA53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7BE331-EBC9-46ED-B8C4-E44927F136F8}"/>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5" name="Segnaposto piè di pagina 4">
            <a:extLst>
              <a:ext uri="{FF2B5EF4-FFF2-40B4-BE49-F238E27FC236}">
                <a16:creationId xmlns:a16="http://schemas.microsoft.com/office/drawing/2014/main" id="{8050EDD7-4353-49BA-9044-ECA66326BAC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758167F-EC67-4854-9185-4E7A1E01E17B}"/>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286272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6E03A63-03A1-4743-B743-913EE79137D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7CCC6B0-6174-4A51-80C1-5A62CADC5ED7}"/>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D20959-F60A-4A51-B6A5-2DB9AC0C406A}"/>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5" name="Segnaposto piè di pagina 4">
            <a:extLst>
              <a:ext uri="{FF2B5EF4-FFF2-40B4-BE49-F238E27FC236}">
                <a16:creationId xmlns:a16="http://schemas.microsoft.com/office/drawing/2014/main" id="{0D8636F4-A21D-4AAF-ADF5-2FD223F3E91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26384D-EA57-45B5-86BA-5D2F95F74391}"/>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61156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B4380B-09CB-4518-8614-A6FEADAE97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956C51C-95DB-4CD6-B2F8-6F442517AE0E}"/>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E39350F-C7D4-4529-896C-C1165B6368B2}"/>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5" name="Segnaposto piè di pagina 4">
            <a:extLst>
              <a:ext uri="{FF2B5EF4-FFF2-40B4-BE49-F238E27FC236}">
                <a16:creationId xmlns:a16="http://schemas.microsoft.com/office/drawing/2014/main" id="{7FCCCC9C-1085-40C6-A020-7BCBDCA4A9F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BCD75E-09B4-4ADE-ABA2-BCEA607014A7}"/>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161247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335B6E-B297-4668-9E50-501AB03E71B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982625A-2121-44DA-A810-4EEF36FBB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6DBFFB41-88FF-4B4D-8143-842FD9DD5AD8}"/>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5" name="Segnaposto piè di pagina 4">
            <a:extLst>
              <a:ext uri="{FF2B5EF4-FFF2-40B4-BE49-F238E27FC236}">
                <a16:creationId xmlns:a16="http://schemas.microsoft.com/office/drawing/2014/main" id="{3B391CA4-64AC-4466-93D8-99A5E1ADB0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B2D5F2-CD6C-4B11-9344-98C5EF9E84A4}"/>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262051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BEC078-CF60-4CB8-B518-9C14C28A671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B1DFAA2-19FC-4F9F-A737-C5BE71238E7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83798A1-EBB6-463D-8C33-21A242BB2B16}"/>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BE13BCC-EC4C-4B6B-BB0D-6CAB673EEDD7}"/>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6" name="Segnaposto piè di pagina 5">
            <a:extLst>
              <a:ext uri="{FF2B5EF4-FFF2-40B4-BE49-F238E27FC236}">
                <a16:creationId xmlns:a16="http://schemas.microsoft.com/office/drawing/2014/main" id="{7E87FA09-33BD-4CBC-8F32-4A53476215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694529-BFCE-442F-B854-EC1ED9FCA392}"/>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423524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333594-5D75-46E6-9BE8-F5E38F5575C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1C03981-561B-4C1C-9E9A-AEA3FCB0B2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78A44EB4-1768-4450-8438-A24D906A426E}"/>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D3437E9-C2C9-44B3-B944-D3AE061D0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B12BDD1C-5890-42FC-8695-F32C69DD6EBA}"/>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0207FC8-116E-446C-95A8-0DAC8D785D6F}"/>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8" name="Segnaposto piè di pagina 7">
            <a:extLst>
              <a:ext uri="{FF2B5EF4-FFF2-40B4-BE49-F238E27FC236}">
                <a16:creationId xmlns:a16="http://schemas.microsoft.com/office/drawing/2014/main" id="{8718E8C3-6231-4295-8004-1AB0253903F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94BE224-DE1C-438C-9B91-975A00705EB2}"/>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1418763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40D3C7-6176-4BED-8338-FACBD14F521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F44DD7D-5A40-485E-9FF6-06C25E2417D8}"/>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4" name="Segnaposto piè di pagina 3">
            <a:extLst>
              <a:ext uri="{FF2B5EF4-FFF2-40B4-BE49-F238E27FC236}">
                <a16:creationId xmlns:a16="http://schemas.microsoft.com/office/drawing/2014/main" id="{79B20967-B5A5-4D11-A0F2-18046568CD8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D41334F-B050-4B41-BBB4-EDD6996F75FB}"/>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4088740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BA18412-528A-4706-832B-C8903652DAB1}"/>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3" name="Segnaposto piè di pagina 2">
            <a:extLst>
              <a:ext uri="{FF2B5EF4-FFF2-40B4-BE49-F238E27FC236}">
                <a16:creationId xmlns:a16="http://schemas.microsoft.com/office/drawing/2014/main" id="{8888BB54-97E0-4E47-AF5F-447F4A59218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1BAF390-B67D-4AEC-B50E-E230A417A041}"/>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255014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533E95-3771-4C22-8ADC-9AD2CB10767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25EEDB-098D-4314-938C-11EED05D3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AD8B3F2-4051-4715-BAE8-53F1B0EDA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588F4593-77D3-4773-A491-C2267BF81D27}"/>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6" name="Segnaposto piè di pagina 5">
            <a:extLst>
              <a:ext uri="{FF2B5EF4-FFF2-40B4-BE49-F238E27FC236}">
                <a16:creationId xmlns:a16="http://schemas.microsoft.com/office/drawing/2014/main" id="{87DB346C-80F0-4D6B-B8BA-7ACE5B8033B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1664C5A-A9A4-4EEE-B70C-08997D26154F}"/>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86448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B3268C-7B7A-495E-BDE7-71836CD90AB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2AE858B-1335-43C5-AC89-591F8B906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89B85549-C049-4C07-9776-DCE5C96BB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C676A10C-AFFB-47EE-B31B-01A6FBE3CCC0}"/>
              </a:ext>
            </a:extLst>
          </p:cNvPr>
          <p:cNvSpPr>
            <a:spLocks noGrp="1"/>
          </p:cNvSpPr>
          <p:nvPr>
            <p:ph type="dt" sz="half" idx="10"/>
          </p:nvPr>
        </p:nvSpPr>
        <p:spPr/>
        <p:txBody>
          <a:bodyPr/>
          <a:lstStyle/>
          <a:p>
            <a:fld id="{8AC21D43-0E4A-4E3C-B7B6-12027199B492}" type="datetimeFigureOut">
              <a:rPr lang="it-IT" smtClean="0"/>
              <a:t>07/10/23</a:t>
            </a:fld>
            <a:endParaRPr lang="it-IT"/>
          </a:p>
        </p:txBody>
      </p:sp>
      <p:sp>
        <p:nvSpPr>
          <p:cNvPr id="6" name="Segnaposto piè di pagina 5">
            <a:extLst>
              <a:ext uri="{FF2B5EF4-FFF2-40B4-BE49-F238E27FC236}">
                <a16:creationId xmlns:a16="http://schemas.microsoft.com/office/drawing/2014/main" id="{6F04769F-17A1-42C3-9731-9B7768E78D2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2EB3703-D21A-409C-93BC-BDE93FA889D5}"/>
              </a:ext>
            </a:extLst>
          </p:cNvPr>
          <p:cNvSpPr>
            <a:spLocks noGrp="1"/>
          </p:cNvSpPr>
          <p:nvPr>
            <p:ph type="sldNum" sz="quarter" idx="12"/>
          </p:nvPr>
        </p:nvSpPr>
        <p:spPr/>
        <p:txBody>
          <a:bodyPr/>
          <a:lstStyle/>
          <a:p>
            <a:fld id="{1C02448B-BBC9-43BA-9E02-C83A43D9BE5F}" type="slidenum">
              <a:rPr lang="it-IT" smtClean="0"/>
              <a:t>‹N›</a:t>
            </a:fld>
            <a:endParaRPr lang="it-IT"/>
          </a:p>
        </p:txBody>
      </p:sp>
    </p:spTree>
    <p:extLst>
      <p:ext uri="{BB962C8B-B14F-4D97-AF65-F5344CB8AC3E}">
        <p14:creationId xmlns:p14="http://schemas.microsoft.com/office/powerpoint/2010/main" val="239953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6D31CE1-0B1C-4562-A293-8FA7EF9F7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646058C-3185-4CF0-B397-871B23436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EB9137A1-A71F-4511-B0A4-E16DB20297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21D43-0E4A-4E3C-B7B6-12027199B492}" type="datetimeFigureOut">
              <a:rPr lang="it-IT" smtClean="0"/>
              <a:t>07/10/23</a:t>
            </a:fld>
            <a:endParaRPr lang="it-IT"/>
          </a:p>
        </p:txBody>
      </p:sp>
      <p:sp>
        <p:nvSpPr>
          <p:cNvPr id="5" name="Segnaposto piè di pagina 4">
            <a:extLst>
              <a:ext uri="{FF2B5EF4-FFF2-40B4-BE49-F238E27FC236}">
                <a16:creationId xmlns:a16="http://schemas.microsoft.com/office/drawing/2014/main" id="{611218E1-7A40-4BE8-8767-59386AE31B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F20EB0B-F613-4F50-B466-520313A81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2448B-BBC9-43BA-9E02-C83A43D9BE5F}" type="slidenum">
              <a:rPr lang="it-IT" smtClean="0"/>
              <a:t>‹N›</a:t>
            </a:fld>
            <a:endParaRPr lang="it-IT"/>
          </a:p>
        </p:txBody>
      </p:sp>
      <p:sp>
        <p:nvSpPr>
          <p:cNvPr id="7" name="Rettangolo 6">
            <a:extLst>
              <a:ext uri="{FF2B5EF4-FFF2-40B4-BE49-F238E27FC236}">
                <a16:creationId xmlns:a16="http://schemas.microsoft.com/office/drawing/2014/main" id="{D6B2B069-6C67-4083-AFCE-2FBEEB84FADC}"/>
              </a:ext>
            </a:extLst>
          </p:cNvPr>
          <p:cNvSpPr/>
          <p:nvPr/>
        </p:nvSpPr>
        <p:spPr>
          <a:xfrm>
            <a:off x="-1" y="0"/>
            <a:ext cx="776865" cy="6858000"/>
          </a:xfrm>
          <a:prstGeom prst="rect">
            <a:avLst/>
          </a:prstGeom>
          <a:gradFill flip="none" rotWithShape="1">
            <a:gsLst>
              <a:gs pos="0">
                <a:srgbClr val="24316F">
                  <a:shade val="30000"/>
                  <a:satMod val="115000"/>
                </a:srgbClr>
              </a:gs>
              <a:gs pos="50000">
                <a:srgbClr val="24316F">
                  <a:shade val="67500"/>
                  <a:satMod val="115000"/>
                </a:srgbClr>
              </a:gs>
              <a:gs pos="100000">
                <a:srgbClr val="24316F">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CF4396D-A96D-4CFA-8455-CEBFE66A07CA}"/>
              </a:ext>
            </a:extLst>
          </p:cNvPr>
          <p:cNvSpPr/>
          <p:nvPr/>
        </p:nvSpPr>
        <p:spPr>
          <a:xfrm>
            <a:off x="776864" y="0"/>
            <a:ext cx="450562" cy="6858000"/>
          </a:xfrm>
          <a:prstGeom prst="rect">
            <a:avLst/>
          </a:prstGeom>
          <a:gradFill flip="none" rotWithShape="1">
            <a:gsLst>
              <a:gs pos="0">
                <a:srgbClr val="F0A0B1">
                  <a:shade val="30000"/>
                  <a:satMod val="115000"/>
                </a:srgbClr>
              </a:gs>
              <a:gs pos="50000">
                <a:srgbClr val="F0A0B1">
                  <a:shade val="67500"/>
                  <a:satMod val="115000"/>
                </a:srgbClr>
              </a:gs>
              <a:gs pos="100000">
                <a:srgbClr val="F0A0B1">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561F2CD2-85AC-4152-B3C9-AF49325725B0}"/>
              </a:ext>
            </a:extLst>
          </p:cNvPr>
          <p:cNvSpPr/>
          <p:nvPr userDrawn="1"/>
        </p:nvSpPr>
        <p:spPr>
          <a:xfrm>
            <a:off x="-1" y="0"/>
            <a:ext cx="776865" cy="6858000"/>
          </a:xfrm>
          <a:prstGeom prst="rect">
            <a:avLst/>
          </a:prstGeom>
          <a:gradFill flip="none" rotWithShape="1">
            <a:gsLst>
              <a:gs pos="0">
                <a:srgbClr val="24316F">
                  <a:shade val="30000"/>
                  <a:satMod val="115000"/>
                </a:srgbClr>
              </a:gs>
              <a:gs pos="50000">
                <a:srgbClr val="24316F">
                  <a:shade val="67500"/>
                  <a:satMod val="115000"/>
                </a:srgbClr>
              </a:gs>
              <a:gs pos="100000">
                <a:srgbClr val="24316F">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02F87F48-7386-44F8-81AB-A34AD6A671ED}"/>
              </a:ext>
            </a:extLst>
          </p:cNvPr>
          <p:cNvSpPr/>
          <p:nvPr userDrawn="1"/>
        </p:nvSpPr>
        <p:spPr>
          <a:xfrm>
            <a:off x="776864" y="0"/>
            <a:ext cx="450562" cy="6858000"/>
          </a:xfrm>
          <a:prstGeom prst="rect">
            <a:avLst/>
          </a:prstGeom>
          <a:gradFill flip="none" rotWithShape="1">
            <a:gsLst>
              <a:gs pos="0">
                <a:srgbClr val="F0A0B1">
                  <a:shade val="30000"/>
                  <a:satMod val="115000"/>
                </a:srgbClr>
              </a:gs>
              <a:gs pos="50000">
                <a:srgbClr val="F0A0B1">
                  <a:shade val="67500"/>
                  <a:satMod val="115000"/>
                </a:srgbClr>
              </a:gs>
              <a:gs pos="100000">
                <a:srgbClr val="F0A0B1">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AE8156B0-A545-48C5-9763-44237CE4AB7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12140" y="156324"/>
            <a:ext cx="681701" cy="681701"/>
          </a:xfrm>
          <a:prstGeom prst="rect">
            <a:avLst/>
          </a:prstGeom>
        </p:spPr>
      </p:pic>
    </p:spTree>
    <p:extLst>
      <p:ext uri="{BB962C8B-B14F-4D97-AF65-F5344CB8AC3E}">
        <p14:creationId xmlns:p14="http://schemas.microsoft.com/office/powerpoint/2010/main" val="13540072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webp"/></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465FEA-859C-4F8E-ADC4-AE36679C5F8E}"/>
              </a:ext>
            </a:extLst>
          </p:cNvPr>
          <p:cNvSpPr>
            <a:spLocks noGrp="1"/>
          </p:cNvSpPr>
          <p:nvPr>
            <p:ph type="ctrTitle"/>
          </p:nvPr>
        </p:nvSpPr>
        <p:spPr>
          <a:xfrm>
            <a:off x="1698239" y="189637"/>
            <a:ext cx="9144000" cy="2387600"/>
          </a:xfrm>
        </p:spPr>
        <p:txBody>
          <a:bodyPr/>
          <a:lstStyle/>
          <a:p>
            <a:r>
              <a:rPr lang="it-IT" b="1" dirty="0">
                <a:solidFill>
                  <a:srgbClr val="24316F"/>
                </a:solidFill>
                <a:latin typeface="Calibri" panose="020F0502020204030204" pitchFamily="34" charset="0"/>
                <a:ea typeface="Calibri" panose="020F0502020204030204" pitchFamily="34" charset="0"/>
                <a:cs typeface="Calibri" panose="020F0502020204030204" pitchFamily="34" charset="0"/>
              </a:rPr>
              <a:t>EDUCAZIONE AL SONNO NEI BILANCI DI SALUTE</a:t>
            </a:r>
          </a:p>
        </p:txBody>
      </p:sp>
      <p:sp>
        <p:nvSpPr>
          <p:cNvPr id="3" name="Sottotitolo 2">
            <a:extLst>
              <a:ext uri="{FF2B5EF4-FFF2-40B4-BE49-F238E27FC236}">
                <a16:creationId xmlns:a16="http://schemas.microsoft.com/office/drawing/2014/main" id="{010617BB-EBBC-465C-910E-7E183730E2BD}"/>
              </a:ext>
            </a:extLst>
          </p:cNvPr>
          <p:cNvSpPr>
            <a:spLocks noGrp="1"/>
          </p:cNvSpPr>
          <p:nvPr>
            <p:ph type="subTitle" idx="1"/>
          </p:nvPr>
        </p:nvSpPr>
        <p:spPr>
          <a:xfrm>
            <a:off x="5071052" y="4737147"/>
            <a:ext cx="7120948" cy="1655762"/>
          </a:xfrm>
        </p:spPr>
        <p:txBody>
          <a:bodyPr/>
          <a:lstStyle/>
          <a:p>
            <a:r>
              <a:rPr lang="it-IT" sz="4400" b="1" dirty="0">
                <a:solidFill>
                  <a:srgbClr val="F0A0B1"/>
                </a:solidFill>
                <a:effectLst>
                  <a:outerShdw blurRad="38100" dist="38100" dir="2700000" algn="tl">
                    <a:srgbClr val="000000">
                      <a:alpha val="43137"/>
                    </a:srgbClr>
                  </a:outerShdw>
                </a:effectLst>
              </a:rPr>
              <a:t>Dott.ssa Sara Stefani</a:t>
            </a:r>
          </a:p>
          <a:p>
            <a:r>
              <a:rPr lang="it-IT" b="1" dirty="0">
                <a:solidFill>
                  <a:srgbClr val="F0A0B1"/>
                </a:solidFill>
                <a:effectLst>
                  <a:outerShdw blurRad="38100" dist="38100" dir="2700000" algn="tl">
                    <a:srgbClr val="000000">
                      <a:alpha val="43137"/>
                    </a:srgbClr>
                  </a:outerShdw>
                </a:effectLst>
              </a:rPr>
              <a:t>PLS Favaro Veneto (VE)</a:t>
            </a:r>
          </a:p>
          <a:p>
            <a:endParaRPr lang="it-IT" dirty="0"/>
          </a:p>
        </p:txBody>
      </p:sp>
      <p:pic>
        <p:nvPicPr>
          <p:cNvPr id="5" name="Immagine 4">
            <a:extLst>
              <a:ext uri="{FF2B5EF4-FFF2-40B4-BE49-F238E27FC236}">
                <a16:creationId xmlns:a16="http://schemas.microsoft.com/office/drawing/2014/main" id="{8E60ECD7-3D98-40AF-9D35-61B126350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773" y="3091666"/>
            <a:ext cx="2464903" cy="3483866"/>
          </a:xfrm>
          <a:prstGeom prst="rect">
            <a:avLst/>
          </a:prstGeom>
        </p:spPr>
      </p:pic>
    </p:spTree>
    <p:extLst>
      <p:ext uri="{BB962C8B-B14F-4D97-AF65-F5344CB8AC3E}">
        <p14:creationId xmlns:p14="http://schemas.microsoft.com/office/powerpoint/2010/main" val="735277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2132714" y="219930"/>
            <a:ext cx="7411278" cy="1325563"/>
          </a:xfrm>
        </p:spPr>
        <p:txBody>
          <a:bodyPr/>
          <a:lstStyle/>
          <a:p>
            <a:pPr algn="ctr"/>
            <a:r>
              <a:rPr lang="it-IT" b="1" dirty="0">
                <a:solidFill>
                  <a:srgbClr val="24316F"/>
                </a:solidFill>
              </a:rPr>
              <a:t>BILANCIO DI SALUTE 1° MESE</a:t>
            </a: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2719754" y="1454039"/>
            <a:ext cx="7411278" cy="777616"/>
          </a:xfrm>
        </p:spPr>
        <p:txBody>
          <a:bodyPr/>
          <a:lstStyle/>
          <a:p>
            <a:pPr marL="0" indent="0">
              <a:buNone/>
            </a:pPr>
            <a:r>
              <a:rPr lang="it-IT" dirty="0">
                <a:solidFill>
                  <a:srgbClr val="24316F"/>
                </a:solidFill>
              </a:rPr>
              <a:t>Quanto dorme un neonato? </a:t>
            </a:r>
          </a:p>
        </p:txBody>
      </p:sp>
      <p:pic>
        <p:nvPicPr>
          <p:cNvPr id="7" name="Immagine 6">
            <a:extLst>
              <a:ext uri="{FF2B5EF4-FFF2-40B4-BE49-F238E27FC236}">
                <a16:creationId xmlns:a16="http://schemas.microsoft.com/office/drawing/2014/main" id="{6F60263B-9F21-3131-FBED-D429AA43A9E6}"/>
              </a:ext>
            </a:extLst>
          </p:cNvPr>
          <p:cNvPicPr>
            <a:picLocks noChangeAspect="1"/>
          </p:cNvPicPr>
          <p:nvPr/>
        </p:nvPicPr>
        <p:blipFill>
          <a:blip r:embed="rId3"/>
          <a:stretch>
            <a:fillRect/>
          </a:stretch>
        </p:blipFill>
        <p:spPr>
          <a:xfrm>
            <a:off x="2389475" y="1919288"/>
            <a:ext cx="7772400" cy="4727202"/>
          </a:xfrm>
          <a:prstGeom prst="rect">
            <a:avLst/>
          </a:prstGeom>
        </p:spPr>
      </p:pic>
      <p:sp>
        <p:nvSpPr>
          <p:cNvPr id="5" name="Ovale 4">
            <a:extLst>
              <a:ext uri="{FF2B5EF4-FFF2-40B4-BE49-F238E27FC236}">
                <a16:creationId xmlns:a16="http://schemas.microsoft.com/office/drawing/2014/main" id="{23D67660-903A-4DDF-8762-21C85D80FEAA}"/>
              </a:ext>
            </a:extLst>
          </p:cNvPr>
          <p:cNvSpPr/>
          <p:nvPr/>
        </p:nvSpPr>
        <p:spPr>
          <a:xfrm>
            <a:off x="2719754" y="3049493"/>
            <a:ext cx="914400" cy="1430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768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2812774" y="365125"/>
            <a:ext cx="8541026" cy="1325563"/>
          </a:xfrm>
        </p:spPr>
        <p:txBody>
          <a:bodyPr/>
          <a:lstStyle/>
          <a:p>
            <a:r>
              <a:rPr lang="it-IT" b="1" dirty="0">
                <a:solidFill>
                  <a:srgbClr val="24316F"/>
                </a:solidFill>
                <a:latin typeface="+mn-lt"/>
              </a:rPr>
              <a:t>BILANCIO DI SALUTE 1° MESE</a:t>
            </a:r>
            <a:endParaRPr lang="it-IT" b="1" dirty="0">
              <a:latin typeface="+mn-lt"/>
            </a:endParaRP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1903341" y="1769165"/>
            <a:ext cx="9755259" cy="2891251"/>
          </a:xfrm>
        </p:spPr>
        <p:txBody>
          <a:bodyPr>
            <a:normAutofit fontScale="77500" lnSpcReduction="20000"/>
          </a:bodyPr>
          <a:lstStyle/>
          <a:p>
            <a:pPr algn="just">
              <a:buFont typeface="Wingdings" panose="05000000000000000000" pitchFamily="2" charset="2"/>
              <a:buChar char="Ø"/>
            </a:pPr>
            <a:r>
              <a:rPr lang="it-IT" dirty="0">
                <a:solidFill>
                  <a:srgbClr val="24316F"/>
                </a:solidFill>
                <a:highlight>
                  <a:srgbClr val="FFFFFF"/>
                </a:highlight>
              </a:rPr>
              <a:t>il neonato dorme molto (circa </a:t>
            </a:r>
            <a:r>
              <a:rPr lang="it-IT" dirty="0">
                <a:solidFill>
                  <a:srgbClr val="F0A0B1"/>
                </a:solidFill>
                <a:highlight>
                  <a:srgbClr val="FFFFFF"/>
                </a:highlight>
              </a:rPr>
              <a:t>16 ore su 24</a:t>
            </a:r>
            <a:r>
              <a:rPr lang="it-IT" dirty="0">
                <a:solidFill>
                  <a:srgbClr val="24316F"/>
                </a:solidFill>
                <a:highlight>
                  <a:srgbClr val="FFFFFF"/>
                </a:highlight>
              </a:rPr>
              <a:t>) con notevoli differenze individuali</a:t>
            </a:r>
          </a:p>
          <a:p>
            <a:pPr algn="just">
              <a:buFont typeface="Wingdings" panose="05000000000000000000" pitchFamily="2" charset="2"/>
              <a:buChar char="Ø"/>
            </a:pPr>
            <a:r>
              <a:rPr lang="it-IT" dirty="0">
                <a:solidFill>
                  <a:srgbClr val="24316F"/>
                </a:solidFill>
                <a:highlight>
                  <a:srgbClr val="FFFFFF"/>
                </a:highlight>
              </a:rPr>
              <a:t> il sonno è polifasico, ovvero </a:t>
            </a:r>
            <a:r>
              <a:rPr lang="it-IT" b="1" u="sng" dirty="0">
                <a:solidFill>
                  <a:srgbClr val="F0A0B1"/>
                </a:solidFill>
                <a:highlight>
                  <a:srgbClr val="FFFFFF"/>
                </a:highlight>
              </a:rPr>
              <a:t>frammentato</a:t>
            </a:r>
            <a:r>
              <a:rPr lang="it-IT" dirty="0">
                <a:solidFill>
                  <a:srgbClr val="F0A0B1"/>
                </a:solidFill>
                <a:highlight>
                  <a:srgbClr val="FFFFFF"/>
                </a:highlight>
              </a:rPr>
              <a:t> </a:t>
            </a:r>
            <a:r>
              <a:rPr lang="it-IT" dirty="0">
                <a:solidFill>
                  <a:srgbClr val="24316F"/>
                </a:solidFill>
                <a:highlight>
                  <a:srgbClr val="FFFFFF"/>
                </a:highlight>
              </a:rPr>
              <a:t>in periodi di 3-4 ore che si verificano indifferentemente di giorno o di notte</a:t>
            </a:r>
          </a:p>
          <a:p>
            <a:pPr algn="just">
              <a:buFont typeface="Wingdings" panose="05000000000000000000" pitchFamily="2" charset="2"/>
              <a:buChar char="Ø"/>
            </a:pPr>
            <a:r>
              <a:rPr lang="it-IT" dirty="0">
                <a:solidFill>
                  <a:srgbClr val="24316F"/>
                </a:solidFill>
                <a:highlight>
                  <a:srgbClr val="FFFFFF"/>
                </a:highlight>
              </a:rPr>
              <a:t>I cicli di sonno sono brevi (50’) costituiti da fase di SA seguita da fase di SQ. Il susseguirsi di 3-4 cicli permette un sonno di 3-4 ore consecutive nel primo mese. Nelle 24 ore si succedono circa 18-20 cicli di sonno, senza periodicità diurna o notturna</a:t>
            </a:r>
          </a:p>
          <a:p>
            <a:pPr algn="just">
              <a:buFont typeface="Wingdings" panose="05000000000000000000" pitchFamily="2" charset="2"/>
              <a:buChar char="Ø"/>
            </a:pPr>
            <a:r>
              <a:rPr lang="it-IT" dirty="0">
                <a:solidFill>
                  <a:srgbClr val="24316F"/>
                </a:solidFill>
                <a:highlight>
                  <a:srgbClr val="FFFFFF"/>
                </a:highlight>
              </a:rPr>
              <a:t>Il sonno ha perso le influenze materne prenatali </a:t>
            </a:r>
            <a:r>
              <a:rPr lang="it-IT" dirty="0">
                <a:solidFill>
                  <a:srgbClr val="24316F"/>
                </a:solidFill>
              </a:rPr>
              <a:t>e il ritmo non viene più mantenuto a 24 ore</a:t>
            </a:r>
          </a:p>
          <a:p>
            <a:pPr marL="0" indent="0">
              <a:buNone/>
            </a:pPr>
            <a:endParaRPr lang="it-IT" dirty="0">
              <a:sym typeface="Wingdings" panose="05000000000000000000" pitchFamily="2" charset="2"/>
            </a:endParaRPr>
          </a:p>
          <a:p>
            <a:pPr marL="0" indent="0">
              <a:buNone/>
            </a:pPr>
            <a:endParaRPr lang="it-IT" dirty="0"/>
          </a:p>
        </p:txBody>
      </p:sp>
      <p:sp>
        <p:nvSpPr>
          <p:cNvPr id="4" name="Freccia in giù 3">
            <a:extLst>
              <a:ext uri="{FF2B5EF4-FFF2-40B4-BE49-F238E27FC236}">
                <a16:creationId xmlns:a16="http://schemas.microsoft.com/office/drawing/2014/main" id="{6C4CC280-FB3C-44E9-BCC4-78EAF5B67206}"/>
              </a:ext>
            </a:extLst>
          </p:cNvPr>
          <p:cNvSpPr/>
          <p:nvPr/>
        </p:nvSpPr>
        <p:spPr>
          <a:xfrm>
            <a:off x="5784571" y="4890052"/>
            <a:ext cx="1719469" cy="626165"/>
          </a:xfrm>
          <a:prstGeom prst="down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59ADB22E-C452-405D-B6DF-17ED363FD9C1}"/>
              </a:ext>
            </a:extLst>
          </p:cNvPr>
          <p:cNvSpPr txBox="1"/>
          <p:nvPr/>
        </p:nvSpPr>
        <p:spPr>
          <a:xfrm>
            <a:off x="2902227" y="5745853"/>
            <a:ext cx="7982778" cy="523220"/>
          </a:xfrm>
          <a:prstGeom prst="rect">
            <a:avLst/>
          </a:prstGeom>
          <a:noFill/>
        </p:spPr>
        <p:txBody>
          <a:bodyPr wrap="square" rtlCol="0">
            <a:spAutoFit/>
          </a:bodyPr>
          <a:lstStyle/>
          <a:p>
            <a:r>
              <a:rPr lang="it-IT" sz="2800" dirty="0">
                <a:solidFill>
                  <a:srgbClr val="24316F"/>
                </a:solidFill>
                <a:sym typeface="Wingdings" panose="05000000000000000000" pitchFamily="2" charset="2"/>
              </a:rPr>
              <a:t>non ci sono orari prevedibili in cui il bambino dorme</a:t>
            </a:r>
            <a:endParaRPr lang="it-IT" sz="2800" dirty="0">
              <a:solidFill>
                <a:srgbClr val="24316F"/>
              </a:solidFill>
            </a:endParaRPr>
          </a:p>
        </p:txBody>
      </p:sp>
    </p:spTree>
    <p:extLst>
      <p:ext uri="{BB962C8B-B14F-4D97-AF65-F5344CB8AC3E}">
        <p14:creationId xmlns:p14="http://schemas.microsoft.com/office/powerpoint/2010/main" val="12603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2229678" y="129081"/>
            <a:ext cx="8590722" cy="1325563"/>
          </a:xfrm>
        </p:spPr>
        <p:txBody>
          <a:bodyPr/>
          <a:lstStyle/>
          <a:p>
            <a:r>
              <a:rPr lang="it-IT" b="1" dirty="0">
                <a:solidFill>
                  <a:srgbClr val="24316F"/>
                </a:solidFill>
                <a:latin typeface="+mn-lt"/>
              </a:rPr>
              <a:t>BILANCIO DI SALUTE 1° MESE</a:t>
            </a:r>
            <a:endParaRPr lang="it-IT" dirty="0">
              <a:latin typeface="+mn-lt"/>
            </a:endParaRP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1514061" y="1465765"/>
            <a:ext cx="2853401" cy="1562249"/>
          </a:xfrm>
        </p:spPr>
        <p:txBody>
          <a:bodyPr>
            <a:noAutofit/>
          </a:bodyPr>
          <a:lstStyle/>
          <a:p>
            <a:pPr marL="0" indent="0" algn="just">
              <a:buNone/>
            </a:pPr>
            <a:r>
              <a:rPr lang="it-IT" sz="1600" b="1" dirty="0">
                <a:solidFill>
                  <a:srgbClr val="24316F"/>
                </a:solidFill>
                <a:sym typeface="Wingdings" panose="05000000000000000000" pitchFamily="2" charset="2"/>
              </a:rPr>
              <a:t>A 6 settimane sono presenti periodi sostenuti di veglia</a:t>
            </a:r>
          </a:p>
          <a:p>
            <a:pPr marL="0" indent="0" algn="just">
              <a:buNone/>
            </a:pPr>
            <a:r>
              <a:rPr lang="it-IT" sz="1600" b="1" dirty="0">
                <a:solidFill>
                  <a:srgbClr val="24316F"/>
                </a:solidFill>
                <a:sym typeface="Wingdings" panose="05000000000000000000" pitchFamily="2" charset="2"/>
              </a:rPr>
              <a:t>Dopo le 8 settimane questa è distribuita nel tardo pomeriggio/sera</a:t>
            </a:r>
            <a:endParaRPr lang="it-IT" sz="1600" b="1" dirty="0">
              <a:sym typeface="Wingdings" panose="05000000000000000000" pitchFamily="2" charset="2"/>
            </a:endParaRPr>
          </a:p>
        </p:txBody>
      </p:sp>
      <p:sp>
        <p:nvSpPr>
          <p:cNvPr id="4" name="CasellaDiTesto 3">
            <a:extLst>
              <a:ext uri="{FF2B5EF4-FFF2-40B4-BE49-F238E27FC236}">
                <a16:creationId xmlns:a16="http://schemas.microsoft.com/office/drawing/2014/main" id="{975542DA-7148-4F0D-A1A8-EC816FA02904}"/>
              </a:ext>
            </a:extLst>
          </p:cNvPr>
          <p:cNvSpPr txBox="1"/>
          <p:nvPr/>
        </p:nvSpPr>
        <p:spPr>
          <a:xfrm>
            <a:off x="5065293" y="5254860"/>
            <a:ext cx="6641431" cy="1200329"/>
          </a:xfrm>
          <a:prstGeom prst="rect">
            <a:avLst/>
          </a:prstGeom>
          <a:noFill/>
        </p:spPr>
        <p:txBody>
          <a:bodyPr wrap="square" rtlCol="0">
            <a:spAutoFit/>
          </a:bodyPr>
          <a:lstStyle/>
          <a:p>
            <a:pPr algn="just"/>
            <a:r>
              <a:rPr lang="it-IT" dirty="0">
                <a:solidFill>
                  <a:srgbClr val="24316F"/>
                </a:solidFill>
              </a:rPr>
              <a:t>Verso le </a:t>
            </a:r>
            <a:r>
              <a:rPr lang="it-IT" b="1" dirty="0">
                <a:solidFill>
                  <a:srgbClr val="24316F"/>
                </a:solidFill>
              </a:rPr>
              <a:t>6-8 settimane </a:t>
            </a:r>
            <a:r>
              <a:rPr lang="it-IT" dirty="0">
                <a:solidFill>
                  <a:srgbClr val="24316F"/>
                </a:solidFill>
              </a:rPr>
              <a:t>vi è un graduale aumento dei periodi di sonno notturno, il neonato riesce a fermare i propri movimenti nello spazio senza l’aiuto di adulti e questo rende più facile il passaggio tra gli stati, l’addormentamento e la stabilità nel sonno.</a:t>
            </a:r>
          </a:p>
        </p:txBody>
      </p:sp>
      <p:sp>
        <p:nvSpPr>
          <p:cNvPr id="5" name="CasellaDiTesto 4">
            <a:extLst>
              <a:ext uri="{FF2B5EF4-FFF2-40B4-BE49-F238E27FC236}">
                <a16:creationId xmlns:a16="http://schemas.microsoft.com/office/drawing/2014/main" id="{D5E9C6E2-256B-4E2D-B08C-DC422FFA8049}"/>
              </a:ext>
            </a:extLst>
          </p:cNvPr>
          <p:cNvSpPr txBox="1"/>
          <p:nvPr/>
        </p:nvSpPr>
        <p:spPr>
          <a:xfrm>
            <a:off x="4944977" y="4261174"/>
            <a:ext cx="6761747" cy="738664"/>
          </a:xfrm>
          <a:prstGeom prst="rect">
            <a:avLst/>
          </a:prstGeom>
          <a:noFill/>
        </p:spPr>
        <p:txBody>
          <a:bodyPr wrap="square" rtlCol="0">
            <a:spAutoFit/>
          </a:bodyPr>
          <a:lstStyle/>
          <a:p>
            <a:r>
              <a:rPr lang="it-IT" sz="2400" b="1" dirty="0">
                <a:solidFill>
                  <a:srgbClr val="F0A0B1"/>
                </a:solidFill>
                <a:sym typeface="Wingdings" panose="05000000000000000000" pitchFamily="2" charset="2"/>
              </a:rPr>
              <a:t>COLICHE</a:t>
            </a:r>
            <a:r>
              <a:rPr lang="it-IT" dirty="0">
                <a:solidFill>
                  <a:srgbClr val="24316F"/>
                </a:solidFill>
                <a:sym typeface="Wingdings" panose="05000000000000000000" pitchFamily="2" charset="2"/>
              </a:rPr>
              <a:t> </a:t>
            </a:r>
          </a:p>
          <a:p>
            <a:pPr algn="just"/>
            <a:r>
              <a:rPr lang="it-IT" dirty="0">
                <a:solidFill>
                  <a:srgbClr val="24316F"/>
                </a:solidFill>
                <a:sym typeface="Wingdings" panose="05000000000000000000" pitchFamily="2" charset="2"/>
              </a:rPr>
              <a:t>Picco a 6 settimane, poi decresce  </a:t>
            </a:r>
            <a:r>
              <a:rPr lang="it-IT" b="1" dirty="0">
                <a:solidFill>
                  <a:srgbClr val="24316F"/>
                </a:solidFill>
                <a:sym typeface="Wingdings" panose="05000000000000000000" pitchFamily="2" charset="2"/>
              </a:rPr>
              <a:t>PIANTO DEI 100 GIORNI</a:t>
            </a:r>
          </a:p>
        </p:txBody>
      </p:sp>
      <p:pic>
        <p:nvPicPr>
          <p:cNvPr id="7" name="Immagine 6">
            <a:extLst>
              <a:ext uri="{FF2B5EF4-FFF2-40B4-BE49-F238E27FC236}">
                <a16:creationId xmlns:a16="http://schemas.microsoft.com/office/drawing/2014/main" id="{9C938B72-BA7B-4D4B-B95B-AA88D08FC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217" y="3891686"/>
            <a:ext cx="2184111" cy="2154990"/>
          </a:xfrm>
          <a:prstGeom prst="rect">
            <a:avLst/>
          </a:prstGeom>
        </p:spPr>
      </p:pic>
      <p:sp>
        <p:nvSpPr>
          <p:cNvPr id="8" name="Segnaposto contenuto 2">
            <a:extLst>
              <a:ext uri="{FF2B5EF4-FFF2-40B4-BE49-F238E27FC236}">
                <a16:creationId xmlns:a16="http://schemas.microsoft.com/office/drawing/2014/main" id="{C66BC9D2-AD3C-4407-A2FD-DBB43C1B168D}"/>
              </a:ext>
            </a:extLst>
          </p:cNvPr>
          <p:cNvSpPr txBox="1">
            <a:spLocks/>
          </p:cNvSpPr>
          <p:nvPr/>
        </p:nvSpPr>
        <p:spPr>
          <a:xfrm>
            <a:off x="4810714" y="2121802"/>
            <a:ext cx="2853401" cy="14433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1800" b="1" dirty="0">
                <a:solidFill>
                  <a:srgbClr val="24316F"/>
                </a:solidFill>
                <a:sym typeface="Wingdings" panose="05000000000000000000" pitchFamily="2" charset="2"/>
              </a:rPr>
              <a:t>Da 4-6 settimane il sonno inizia a consolidarsi in relazione al ciclo luce-buio  si assiste allo stabilirsi di un ritmo circadiano</a:t>
            </a:r>
          </a:p>
        </p:txBody>
      </p:sp>
      <p:sp>
        <p:nvSpPr>
          <p:cNvPr id="9" name="Segnaposto contenuto 2">
            <a:extLst>
              <a:ext uri="{FF2B5EF4-FFF2-40B4-BE49-F238E27FC236}">
                <a16:creationId xmlns:a16="http://schemas.microsoft.com/office/drawing/2014/main" id="{B02E0578-CEB2-438C-93A6-59AF0D0902E5}"/>
              </a:ext>
            </a:extLst>
          </p:cNvPr>
          <p:cNvSpPr txBox="1">
            <a:spLocks/>
          </p:cNvSpPr>
          <p:nvPr/>
        </p:nvSpPr>
        <p:spPr>
          <a:xfrm>
            <a:off x="8301789" y="2693492"/>
            <a:ext cx="3465094" cy="14311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1800" b="1" dirty="0">
                <a:solidFill>
                  <a:srgbClr val="F0A0B1"/>
                </a:solidFill>
                <a:effectLst>
                  <a:outerShdw blurRad="38100" dist="38100" dir="2700000" algn="tl">
                    <a:srgbClr val="000000">
                      <a:alpha val="43137"/>
                    </a:srgbClr>
                  </a:outerShdw>
                </a:effectLst>
                <a:sym typeface="Wingdings" panose="05000000000000000000" pitchFamily="2" charset="2"/>
              </a:rPr>
              <a:t>Primo segno indicativo di un ritmo circadiano</a:t>
            </a:r>
            <a:r>
              <a:rPr lang="it-IT" sz="1800" b="1" dirty="0">
                <a:solidFill>
                  <a:srgbClr val="24316F"/>
                </a:solidFill>
                <a:sym typeface="Wingdings" panose="05000000000000000000" pitchFamily="2" charset="2"/>
              </a:rPr>
              <a:t>: comparsa  fra la 3° e la 4° settimana di una lunga fase quotidiana di veglia (tra le 17-22), accompagnata da agitazione e pianto</a:t>
            </a:r>
          </a:p>
        </p:txBody>
      </p:sp>
      <p:sp>
        <p:nvSpPr>
          <p:cNvPr id="6" name="Rettangolo 5">
            <a:extLst>
              <a:ext uri="{FF2B5EF4-FFF2-40B4-BE49-F238E27FC236}">
                <a16:creationId xmlns:a16="http://schemas.microsoft.com/office/drawing/2014/main" id="{4B860A14-0306-47A9-8EB3-9ABD774D2AB1}"/>
              </a:ext>
            </a:extLst>
          </p:cNvPr>
          <p:cNvSpPr/>
          <p:nvPr/>
        </p:nvSpPr>
        <p:spPr>
          <a:xfrm>
            <a:off x="1371600" y="1347970"/>
            <a:ext cx="3092116" cy="1443358"/>
          </a:xfrm>
          <a:prstGeom prst="rect">
            <a:avLst/>
          </a:prstGeom>
          <a:noFill/>
          <a:ln w="38100">
            <a:solidFill>
              <a:srgbClr val="F0A0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D6CC9DB-B536-4BB7-8675-30D7F4E11E47}"/>
              </a:ext>
            </a:extLst>
          </p:cNvPr>
          <p:cNvSpPr/>
          <p:nvPr/>
        </p:nvSpPr>
        <p:spPr>
          <a:xfrm>
            <a:off x="4800600" y="2056947"/>
            <a:ext cx="3092116" cy="1443358"/>
          </a:xfrm>
          <a:prstGeom prst="rect">
            <a:avLst/>
          </a:prstGeom>
          <a:noFill/>
          <a:ln w="38100">
            <a:solidFill>
              <a:srgbClr val="F0A0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B43BD2B-CF21-4F7F-8390-BD4EAA89A762}"/>
              </a:ext>
            </a:extLst>
          </p:cNvPr>
          <p:cNvSpPr/>
          <p:nvPr/>
        </p:nvSpPr>
        <p:spPr>
          <a:xfrm>
            <a:off x="8121317" y="2562410"/>
            <a:ext cx="3910260" cy="1562249"/>
          </a:xfrm>
          <a:prstGeom prst="rect">
            <a:avLst/>
          </a:prstGeom>
          <a:noFill/>
          <a:ln w="38100">
            <a:solidFill>
              <a:srgbClr val="F0A0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circolare a destra 11">
            <a:extLst>
              <a:ext uri="{FF2B5EF4-FFF2-40B4-BE49-F238E27FC236}">
                <a16:creationId xmlns:a16="http://schemas.microsoft.com/office/drawing/2014/main" id="{EA5877C4-33C6-4E34-94D0-0BC7244D38FA}"/>
              </a:ext>
            </a:extLst>
          </p:cNvPr>
          <p:cNvSpPr/>
          <p:nvPr/>
        </p:nvSpPr>
        <p:spPr>
          <a:xfrm rot="18950284">
            <a:off x="4154588" y="2875145"/>
            <a:ext cx="360947" cy="665681"/>
          </a:xfrm>
          <a:prstGeom prst="curved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Freccia circolare a destra 12">
            <a:extLst>
              <a:ext uri="{FF2B5EF4-FFF2-40B4-BE49-F238E27FC236}">
                <a16:creationId xmlns:a16="http://schemas.microsoft.com/office/drawing/2014/main" id="{DCDF7E38-4A11-4DA8-BF83-22F7443DAC8A}"/>
              </a:ext>
            </a:extLst>
          </p:cNvPr>
          <p:cNvSpPr/>
          <p:nvPr/>
        </p:nvSpPr>
        <p:spPr>
          <a:xfrm rot="18950284">
            <a:off x="7465190" y="3622076"/>
            <a:ext cx="360947" cy="665681"/>
          </a:xfrm>
          <a:prstGeom prst="curved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01882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2199861" y="305490"/>
            <a:ext cx="7162800" cy="1325563"/>
          </a:xfrm>
        </p:spPr>
        <p:txBody>
          <a:bodyPr/>
          <a:lstStyle/>
          <a:p>
            <a:r>
              <a:rPr lang="it-IT" b="1" dirty="0">
                <a:solidFill>
                  <a:srgbClr val="24316F"/>
                </a:solidFill>
                <a:latin typeface="+mn-lt"/>
              </a:rPr>
              <a:t>BILANCIO DI SALUTE 1° MESE</a:t>
            </a:r>
            <a:endParaRPr lang="it-IT" dirty="0">
              <a:latin typeface="+mn-lt"/>
            </a:endParaRP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5960165" y="4473776"/>
            <a:ext cx="6072808" cy="1851496"/>
          </a:xfrm>
        </p:spPr>
        <p:txBody>
          <a:bodyPr>
            <a:normAutofit fontScale="77500" lnSpcReduction="20000"/>
          </a:bodyPr>
          <a:lstStyle/>
          <a:p>
            <a:pPr marL="0" indent="0">
              <a:buNone/>
            </a:pPr>
            <a:r>
              <a:rPr lang="it-IT" b="1" dirty="0">
                <a:solidFill>
                  <a:srgbClr val="24316F"/>
                </a:solidFill>
              </a:rPr>
              <a:t>Promuovere l’osservazione del comportamento del neonato e la sua comprensione</a:t>
            </a:r>
          </a:p>
          <a:p>
            <a:pPr marL="0" indent="0" algn="just">
              <a:buNone/>
            </a:pPr>
            <a:r>
              <a:rPr lang="it-IT" dirty="0">
                <a:solidFill>
                  <a:srgbClr val="24316F"/>
                </a:solidFill>
                <a:sym typeface="Wingdings" panose="05000000000000000000" pitchFamily="2" charset="2"/>
              </a:rPr>
              <a:t>Lasciarlo dormire tranquillo (non per forza in braccio ma sulla culla di fianco al letto)</a:t>
            </a:r>
          </a:p>
          <a:p>
            <a:pPr marL="0" indent="0" algn="just">
              <a:buNone/>
            </a:pPr>
            <a:r>
              <a:rPr lang="it-IT" dirty="0">
                <a:solidFill>
                  <a:srgbClr val="24316F"/>
                </a:solidFill>
                <a:sym typeface="Wingdings" panose="05000000000000000000" pitchFamily="2" charset="2"/>
              </a:rPr>
              <a:t>Camera silenziosa con luce di giorno e buio di notte</a:t>
            </a:r>
          </a:p>
          <a:p>
            <a:pPr marL="0" indent="0" algn="just">
              <a:buNone/>
            </a:pPr>
            <a:endParaRPr lang="it-IT" dirty="0">
              <a:solidFill>
                <a:srgbClr val="24316F"/>
              </a:solidFill>
              <a:sym typeface="Wingdings" panose="05000000000000000000" pitchFamily="2" charset="2"/>
            </a:endParaRPr>
          </a:p>
          <a:p>
            <a:endParaRPr lang="it-IT" dirty="0"/>
          </a:p>
          <a:p>
            <a:pPr marL="0" indent="0">
              <a:buNone/>
            </a:pPr>
            <a:endParaRPr lang="it-IT" dirty="0"/>
          </a:p>
        </p:txBody>
      </p:sp>
      <p:sp>
        <p:nvSpPr>
          <p:cNvPr id="4" name="CasellaDiTesto 3">
            <a:extLst>
              <a:ext uri="{FF2B5EF4-FFF2-40B4-BE49-F238E27FC236}">
                <a16:creationId xmlns:a16="http://schemas.microsoft.com/office/drawing/2014/main" id="{7B695B24-1B92-4F9F-8E4F-1B5C1BEC1F6A}"/>
              </a:ext>
            </a:extLst>
          </p:cNvPr>
          <p:cNvSpPr txBox="1"/>
          <p:nvPr/>
        </p:nvSpPr>
        <p:spPr>
          <a:xfrm>
            <a:off x="1739350" y="1602340"/>
            <a:ext cx="9949068" cy="2862322"/>
          </a:xfrm>
          <a:prstGeom prst="rect">
            <a:avLst/>
          </a:prstGeom>
          <a:noFill/>
        </p:spPr>
        <p:txBody>
          <a:bodyPr wrap="square" rtlCol="0">
            <a:spAutoFit/>
          </a:bodyPr>
          <a:lstStyle/>
          <a:p>
            <a:r>
              <a:rPr lang="it-IT" sz="2000" u="sng" dirty="0">
                <a:solidFill>
                  <a:srgbClr val="24316F"/>
                </a:solidFill>
              </a:rPr>
              <a:t>Fino ai 3 mesi riconosceremo</a:t>
            </a:r>
            <a:r>
              <a:rPr lang="it-IT" sz="2000" dirty="0">
                <a:solidFill>
                  <a:srgbClr val="24316F"/>
                </a:solidFill>
              </a:rPr>
              <a:t>: </a:t>
            </a:r>
          </a:p>
          <a:p>
            <a:endParaRPr lang="it-IT" sz="2000" dirty="0">
              <a:solidFill>
                <a:srgbClr val="24316F"/>
              </a:solidFill>
            </a:endParaRPr>
          </a:p>
          <a:p>
            <a:pPr marL="914400" lvl="1" indent="-457200">
              <a:buFont typeface="+mj-lt"/>
              <a:buAutoNum type="alphaLcParenR"/>
            </a:pPr>
            <a:r>
              <a:rPr lang="it-IT" sz="2000" b="1" dirty="0">
                <a:solidFill>
                  <a:srgbClr val="F0A0B1"/>
                </a:solidFill>
                <a:effectLst>
                  <a:outerShdw blurRad="38100" dist="38100" dir="2700000" algn="tl">
                    <a:srgbClr val="000000">
                      <a:alpha val="43137"/>
                    </a:srgbClr>
                  </a:outerShdw>
                </a:effectLst>
              </a:rPr>
              <a:t>SONNO QUIETO</a:t>
            </a:r>
            <a:r>
              <a:rPr lang="it-IT" sz="2000" dirty="0">
                <a:solidFill>
                  <a:srgbClr val="24316F"/>
                </a:solidFill>
              </a:rPr>
              <a:t>: il bambino appare tranquillo, quasi immobile, respiro molto superficiale, con fasi di apnea di 10-15 sec (innocue e normali) </a:t>
            </a:r>
          </a:p>
          <a:p>
            <a:pPr lvl="1"/>
            <a:r>
              <a:rPr lang="it-IT" sz="2000" dirty="0">
                <a:solidFill>
                  <a:srgbClr val="24316F"/>
                </a:solidFill>
                <a:sym typeface="Wingdings" panose="05000000000000000000" pitchFamily="2" charset="2"/>
              </a:rPr>
              <a:t>	 osservare il viso:  se sereno e roseo non toccarlo</a:t>
            </a:r>
          </a:p>
          <a:p>
            <a:pPr marL="914400" lvl="1" indent="-457200">
              <a:buFont typeface="+mj-lt"/>
              <a:buAutoNum type="alphaLcParenR"/>
            </a:pPr>
            <a:endParaRPr lang="it-IT" sz="2000" dirty="0">
              <a:solidFill>
                <a:srgbClr val="24316F"/>
              </a:solidFill>
              <a:sym typeface="Wingdings" panose="05000000000000000000" pitchFamily="2" charset="2"/>
            </a:endParaRPr>
          </a:p>
          <a:p>
            <a:pPr marL="914400" lvl="1" indent="-457200">
              <a:buFont typeface="+mj-lt"/>
              <a:buAutoNum type="alphaLcParenR"/>
            </a:pPr>
            <a:r>
              <a:rPr lang="it-IT" sz="2000" b="1" dirty="0">
                <a:solidFill>
                  <a:srgbClr val="F0A0B1"/>
                </a:solidFill>
                <a:effectLst>
                  <a:outerShdw blurRad="38100" dist="38100" dir="2700000" algn="tl">
                    <a:srgbClr val="000000">
                      <a:alpha val="43137"/>
                    </a:srgbClr>
                  </a:outerShdw>
                </a:effectLst>
              </a:rPr>
              <a:t>SONNO ATTIVO </a:t>
            </a:r>
            <a:r>
              <a:rPr lang="it-IT" sz="2000" dirty="0">
                <a:solidFill>
                  <a:srgbClr val="24316F"/>
                </a:solidFill>
              </a:rPr>
              <a:t>: può muoversi e vocalizzare, fare smorfie e aprire gli occhi, ma non cerca alcun contatto</a:t>
            </a:r>
          </a:p>
          <a:p>
            <a:pPr lvl="1"/>
            <a:r>
              <a:rPr lang="it-IT" sz="2000" dirty="0">
                <a:solidFill>
                  <a:srgbClr val="24316F"/>
                </a:solidFill>
                <a:sym typeface="Wingdings" panose="05000000000000000000" pitchFamily="2" charset="2"/>
              </a:rPr>
              <a:t>	 lasciarlo stare</a:t>
            </a:r>
          </a:p>
        </p:txBody>
      </p:sp>
      <p:pic>
        <p:nvPicPr>
          <p:cNvPr id="6" name="Immagine 5">
            <a:extLst>
              <a:ext uri="{FF2B5EF4-FFF2-40B4-BE49-F238E27FC236}">
                <a16:creationId xmlns:a16="http://schemas.microsoft.com/office/drawing/2014/main" id="{E4D6737B-CB06-4D09-9532-967A09FB4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512" y="4527987"/>
            <a:ext cx="2619375" cy="1743075"/>
          </a:xfrm>
          <a:prstGeom prst="rect">
            <a:avLst/>
          </a:prstGeom>
        </p:spPr>
      </p:pic>
      <p:sp>
        <p:nvSpPr>
          <p:cNvPr id="7" name="Freccia a destra 6">
            <a:extLst>
              <a:ext uri="{FF2B5EF4-FFF2-40B4-BE49-F238E27FC236}">
                <a16:creationId xmlns:a16="http://schemas.microsoft.com/office/drawing/2014/main" id="{82959A17-00EA-4AF3-83A0-DE69E72AAA8A}"/>
              </a:ext>
            </a:extLst>
          </p:cNvPr>
          <p:cNvSpPr/>
          <p:nvPr/>
        </p:nvSpPr>
        <p:spPr>
          <a:xfrm>
            <a:off x="4750904" y="4760843"/>
            <a:ext cx="978408" cy="1510219"/>
          </a:xfrm>
          <a:prstGeom prst="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903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d angolo ripiegato 3">
            <a:extLst>
              <a:ext uri="{FF2B5EF4-FFF2-40B4-BE49-F238E27FC236}">
                <a16:creationId xmlns:a16="http://schemas.microsoft.com/office/drawing/2014/main" id="{B8593ED2-9E0B-4534-A561-F6F947AC9A45}"/>
              </a:ext>
            </a:extLst>
          </p:cNvPr>
          <p:cNvSpPr/>
          <p:nvPr/>
        </p:nvSpPr>
        <p:spPr>
          <a:xfrm>
            <a:off x="4018547" y="1215189"/>
            <a:ext cx="8013032" cy="5414211"/>
          </a:xfrm>
          <a:prstGeom prst="foldedCorne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1676400" y="228600"/>
            <a:ext cx="10515600" cy="956778"/>
          </a:xfrm>
        </p:spPr>
        <p:txBody>
          <a:bodyPr>
            <a:normAutofit fontScale="90000"/>
          </a:bodyPr>
          <a:lstStyle/>
          <a:p>
            <a:r>
              <a:rPr lang="it-IT" b="1" dirty="0">
                <a:solidFill>
                  <a:srgbClr val="24316F"/>
                </a:solidFill>
                <a:latin typeface="+mn-lt"/>
              </a:rPr>
              <a:t>ROUTINE?</a:t>
            </a:r>
            <a:br>
              <a:rPr lang="it-IT" b="1" dirty="0">
                <a:solidFill>
                  <a:srgbClr val="24316F"/>
                </a:solidFill>
                <a:latin typeface="+mn-lt"/>
              </a:rPr>
            </a:br>
            <a:endParaRPr lang="it-IT" b="1" dirty="0">
              <a:solidFill>
                <a:srgbClr val="24316F"/>
              </a:solidFill>
              <a:latin typeface="+mn-lt"/>
            </a:endParaRP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4495800" y="1458432"/>
            <a:ext cx="7431156" cy="5081516"/>
          </a:xfrm>
        </p:spPr>
        <p:txBody>
          <a:bodyPr>
            <a:normAutofit fontScale="62500" lnSpcReduction="20000"/>
          </a:bodyPr>
          <a:lstStyle/>
          <a:p>
            <a:pPr marL="0" indent="0">
              <a:buNone/>
            </a:pPr>
            <a:endParaRPr lang="it-IT" dirty="0"/>
          </a:p>
          <a:p>
            <a:pPr algn="just">
              <a:buFont typeface="Wingdings" panose="05000000000000000000" pitchFamily="2" charset="2"/>
              <a:buChar char="ü"/>
            </a:pPr>
            <a:r>
              <a:rPr lang="it-IT" sz="3200" dirty="0">
                <a:solidFill>
                  <a:srgbClr val="24316F"/>
                </a:solidFill>
              </a:rPr>
              <a:t>Avviare una bozza di routine con 2 attività che rilassino la sera sempre uguali (cantare una canzone e ascoltare musica rilassante sempre uguale ogni sera o massaggio neonatale o dei piedini)</a:t>
            </a:r>
          </a:p>
          <a:p>
            <a:pPr algn="just">
              <a:buFont typeface="Wingdings" panose="05000000000000000000" pitchFamily="2" charset="2"/>
              <a:buChar char="ü"/>
            </a:pPr>
            <a:r>
              <a:rPr lang="it-IT" sz="3200" dirty="0">
                <a:solidFill>
                  <a:srgbClr val="24316F"/>
                </a:solidFill>
              </a:rPr>
              <a:t>Addormentare il piccolo sempre nella stessa stanza (meglio la stessa stanza dei genitori in culla accanto al lettone)</a:t>
            </a:r>
          </a:p>
          <a:p>
            <a:pPr algn="just">
              <a:buFont typeface="Wingdings" panose="05000000000000000000" pitchFamily="2" charset="2"/>
              <a:buChar char="ü"/>
            </a:pPr>
            <a:r>
              <a:rPr lang="it-IT" sz="3200" dirty="0">
                <a:solidFill>
                  <a:srgbClr val="24316F"/>
                </a:solidFill>
              </a:rPr>
              <a:t>Provare ad adagiarlo nel lettino ai primi segni di stanchezza (sbadiglio, movimenti di braccia e gambe come se disturbati, sguardo «perso nel vuoto») quando il piccolo è più propenso ad addormentarsi</a:t>
            </a:r>
          </a:p>
          <a:p>
            <a:pPr algn="just">
              <a:buFont typeface="Wingdings" panose="05000000000000000000" pitchFamily="2" charset="2"/>
              <a:buChar char="ü"/>
            </a:pPr>
            <a:r>
              <a:rPr lang="it-IT" sz="3200" dirty="0">
                <a:solidFill>
                  <a:srgbClr val="24316F"/>
                </a:solidFill>
              </a:rPr>
              <a:t>Se si oppone o piange: cullarlo, accarezzarlo, ninna-nanna, offrire il seno = aiuti preziosi (il bambino si calmerà e svilupperà più facilmente la necessaria fiducia in se stesso) </a:t>
            </a:r>
            <a:endParaRPr lang="it-IT" sz="3200" dirty="0">
              <a:solidFill>
                <a:srgbClr val="24316F"/>
              </a:solidFill>
              <a:sym typeface="Wingdings" panose="05000000000000000000" pitchFamily="2" charset="2"/>
            </a:endParaRPr>
          </a:p>
          <a:p>
            <a:pPr algn="just">
              <a:buFont typeface="Wingdings" panose="05000000000000000000" pitchFamily="2" charset="2"/>
              <a:buChar char="ü"/>
            </a:pPr>
            <a:r>
              <a:rPr lang="it-IT" sz="3200" dirty="0">
                <a:solidFill>
                  <a:srgbClr val="24316F"/>
                </a:solidFill>
                <a:sym typeface="Wingdings" panose="05000000000000000000" pitchFamily="2" charset="2"/>
              </a:rPr>
              <a:t>Utili </a:t>
            </a:r>
            <a:r>
              <a:rPr lang="it-IT" sz="3200" dirty="0" err="1">
                <a:solidFill>
                  <a:srgbClr val="24316F"/>
                </a:solidFill>
                <a:sym typeface="Wingdings" panose="05000000000000000000" pitchFamily="2" charset="2"/>
              </a:rPr>
              <a:t>Dou-dou</a:t>
            </a:r>
            <a:r>
              <a:rPr lang="it-IT" sz="3200" dirty="0">
                <a:solidFill>
                  <a:srgbClr val="24316F"/>
                </a:solidFill>
                <a:sym typeface="Wingdings" panose="05000000000000000000" pitchFamily="2" charset="2"/>
              </a:rPr>
              <a:t>/pezzetta con profumo della mamma</a:t>
            </a:r>
          </a:p>
          <a:p>
            <a:pPr algn="just">
              <a:buFont typeface="Wingdings" panose="05000000000000000000" pitchFamily="2" charset="2"/>
              <a:buChar char="ü"/>
            </a:pPr>
            <a:r>
              <a:rPr lang="it-IT" sz="3200" dirty="0">
                <a:solidFill>
                  <a:srgbClr val="24316F"/>
                </a:solidFill>
                <a:sym typeface="Wingdings" panose="05000000000000000000" pitchFamily="2" charset="2"/>
              </a:rPr>
              <a:t>Temperatura della stanza confortevole intorno ai 20°C (temperature troppo elevate disturbano il sonno)</a:t>
            </a:r>
          </a:p>
          <a:p>
            <a:pPr algn="just">
              <a:buFont typeface="Wingdings" panose="05000000000000000000" pitchFamily="2" charset="2"/>
              <a:buChar char="ü"/>
            </a:pPr>
            <a:r>
              <a:rPr lang="it-IT" sz="3200" dirty="0">
                <a:solidFill>
                  <a:srgbClr val="24316F"/>
                </a:solidFill>
              </a:rPr>
              <a:t>Cercare di dormire quando il bambino dorme</a:t>
            </a:r>
          </a:p>
        </p:txBody>
      </p:sp>
      <p:pic>
        <p:nvPicPr>
          <p:cNvPr id="5" name="Immagine 4">
            <a:extLst>
              <a:ext uri="{FF2B5EF4-FFF2-40B4-BE49-F238E27FC236}">
                <a16:creationId xmlns:a16="http://schemas.microsoft.com/office/drawing/2014/main" id="{8C97A574-5D30-495D-A8C8-C7244B31E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53" y="2600394"/>
            <a:ext cx="2175104" cy="2175104"/>
          </a:xfrm>
          <a:prstGeom prst="rect">
            <a:avLst/>
          </a:prstGeom>
        </p:spPr>
      </p:pic>
      <p:sp>
        <p:nvSpPr>
          <p:cNvPr id="6" name="Titolo 1">
            <a:extLst>
              <a:ext uri="{FF2B5EF4-FFF2-40B4-BE49-F238E27FC236}">
                <a16:creationId xmlns:a16="http://schemas.microsoft.com/office/drawing/2014/main" id="{3D29A555-8CA6-456F-9B14-647C3A575986}"/>
              </a:ext>
            </a:extLst>
          </p:cNvPr>
          <p:cNvSpPr txBox="1">
            <a:spLocks/>
          </p:cNvSpPr>
          <p:nvPr/>
        </p:nvSpPr>
        <p:spPr>
          <a:xfrm>
            <a:off x="4832683" y="613865"/>
            <a:ext cx="10515600" cy="9567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NON è MAI TROPPO PRESTO!</a:t>
            </a:r>
            <a:br>
              <a:rPr lang="it-IT" b="1" dirty="0">
                <a:solidFill>
                  <a:srgbClr val="24316F"/>
                </a:solidFill>
                <a:latin typeface="+mn-lt"/>
              </a:rPr>
            </a:br>
            <a:endParaRPr lang="it-IT" b="1" dirty="0">
              <a:solidFill>
                <a:srgbClr val="24316F"/>
              </a:solidFill>
              <a:latin typeface="+mn-lt"/>
            </a:endParaRPr>
          </a:p>
        </p:txBody>
      </p:sp>
    </p:spTree>
    <p:extLst>
      <p:ext uri="{BB962C8B-B14F-4D97-AF65-F5344CB8AC3E}">
        <p14:creationId xmlns:p14="http://schemas.microsoft.com/office/powerpoint/2010/main" val="21010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FFDC8-C5CC-43FD-87F2-01F66D6795DA}"/>
              </a:ext>
            </a:extLst>
          </p:cNvPr>
          <p:cNvSpPr>
            <a:spLocks noGrp="1"/>
          </p:cNvSpPr>
          <p:nvPr>
            <p:ph type="title"/>
          </p:nvPr>
        </p:nvSpPr>
        <p:spPr>
          <a:xfrm>
            <a:off x="1951382" y="414820"/>
            <a:ext cx="6457122" cy="1325563"/>
          </a:xfrm>
        </p:spPr>
        <p:txBody>
          <a:bodyPr/>
          <a:lstStyle/>
          <a:p>
            <a:r>
              <a:rPr lang="it-IT" b="1" dirty="0">
                <a:solidFill>
                  <a:srgbClr val="24316F"/>
                </a:solidFill>
                <a:latin typeface="+mn-lt"/>
              </a:rPr>
              <a:t>DORMIRE IN SICUREZZA</a:t>
            </a:r>
          </a:p>
        </p:txBody>
      </p:sp>
      <p:sp>
        <p:nvSpPr>
          <p:cNvPr id="3" name="Segnaposto contenuto 2">
            <a:extLst>
              <a:ext uri="{FF2B5EF4-FFF2-40B4-BE49-F238E27FC236}">
                <a16:creationId xmlns:a16="http://schemas.microsoft.com/office/drawing/2014/main" id="{CCCC2CAC-7180-411C-9D66-A8334631E2EF}"/>
              </a:ext>
            </a:extLst>
          </p:cNvPr>
          <p:cNvSpPr>
            <a:spLocks noGrp="1"/>
          </p:cNvSpPr>
          <p:nvPr>
            <p:ph idx="1"/>
          </p:nvPr>
        </p:nvSpPr>
        <p:spPr>
          <a:xfrm>
            <a:off x="1951382" y="2145264"/>
            <a:ext cx="7762459" cy="2567471"/>
          </a:xfrm>
        </p:spPr>
        <p:txBody>
          <a:bodyPr>
            <a:normAutofit/>
          </a:bodyPr>
          <a:lstStyle/>
          <a:p>
            <a:pPr marL="0" indent="0">
              <a:buNone/>
            </a:pPr>
            <a:endParaRPr lang="it-IT" dirty="0"/>
          </a:p>
          <a:p>
            <a:pPr algn="just">
              <a:buFont typeface="Wingdings" panose="05000000000000000000" pitchFamily="2" charset="2"/>
              <a:buChar char="ü"/>
            </a:pPr>
            <a:r>
              <a:rPr lang="it-IT" sz="2400" dirty="0">
                <a:solidFill>
                  <a:srgbClr val="24316F"/>
                </a:solidFill>
              </a:rPr>
              <a:t>Posizione supina nel sonno fino a 6 mesi (o finché il piccolo non è in grado di cambiare posizione da solo) per la prevenzione della SIDS</a:t>
            </a:r>
          </a:p>
          <a:p>
            <a:pPr algn="just">
              <a:buFont typeface="Wingdings" panose="05000000000000000000" pitchFamily="2" charset="2"/>
              <a:buChar char="ü"/>
            </a:pPr>
            <a:r>
              <a:rPr lang="it-IT" sz="2400" dirty="0">
                <a:solidFill>
                  <a:srgbClr val="24316F"/>
                </a:solidFill>
              </a:rPr>
              <a:t>Evitare fumo in gravidanza e dopo la nascita</a:t>
            </a:r>
          </a:p>
        </p:txBody>
      </p:sp>
      <p:pic>
        <p:nvPicPr>
          <p:cNvPr id="5" name="Immagine 4">
            <a:extLst>
              <a:ext uri="{FF2B5EF4-FFF2-40B4-BE49-F238E27FC236}">
                <a16:creationId xmlns:a16="http://schemas.microsoft.com/office/drawing/2014/main" id="{20896C89-0FEA-48EF-A01E-6B360DCC2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681" y="3761893"/>
            <a:ext cx="2567470" cy="2567470"/>
          </a:xfrm>
          <a:prstGeom prst="rect">
            <a:avLst/>
          </a:prstGeom>
        </p:spPr>
      </p:pic>
    </p:spTree>
    <p:extLst>
      <p:ext uri="{BB962C8B-B14F-4D97-AF65-F5344CB8AC3E}">
        <p14:creationId xmlns:p14="http://schemas.microsoft.com/office/powerpoint/2010/main" val="3279894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FFDC8-C5CC-43FD-87F2-01F66D6795DA}"/>
              </a:ext>
            </a:extLst>
          </p:cNvPr>
          <p:cNvSpPr>
            <a:spLocks noGrp="1"/>
          </p:cNvSpPr>
          <p:nvPr>
            <p:ph type="title"/>
          </p:nvPr>
        </p:nvSpPr>
        <p:spPr>
          <a:xfrm>
            <a:off x="2020956" y="424760"/>
            <a:ext cx="8514522" cy="1325563"/>
          </a:xfrm>
        </p:spPr>
        <p:txBody>
          <a:bodyPr>
            <a:normAutofit fontScale="90000"/>
          </a:bodyPr>
          <a:lstStyle/>
          <a:p>
            <a:pPr algn="ctr"/>
            <a:r>
              <a:rPr lang="it-IT" sz="4000" b="1" dirty="0">
                <a:solidFill>
                  <a:srgbClr val="24316F"/>
                </a:solidFill>
                <a:latin typeface="+mn-lt"/>
              </a:rPr>
              <a:t>DORMIRE IN SICUREZZA </a:t>
            </a:r>
            <a:br>
              <a:rPr lang="it-IT" sz="4000" b="1" dirty="0">
                <a:solidFill>
                  <a:srgbClr val="24316F"/>
                </a:solidFill>
                <a:latin typeface="+mn-lt"/>
              </a:rPr>
            </a:br>
            <a:r>
              <a:rPr lang="it-IT" sz="4000" b="1" dirty="0">
                <a:solidFill>
                  <a:srgbClr val="24316F"/>
                </a:solidFill>
                <a:latin typeface="+mn-lt"/>
              </a:rPr>
              <a:t>IN </a:t>
            </a:r>
            <a:r>
              <a:rPr lang="it-IT" sz="4000" b="1" dirty="0">
                <a:solidFill>
                  <a:srgbClr val="F0A0B1"/>
                </a:solidFill>
                <a:latin typeface="+mn-lt"/>
              </a:rPr>
              <a:t>FASCIA-MARSUPIO-PASSEGGINO-SEGGIOLINO</a:t>
            </a:r>
          </a:p>
        </p:txBody>
      </p:sp>
      <p:sp>
        <p:nvSpPr>
          <p:cNvPr id="3" name="Segnaposto contenuto 2">
            <a:extLst>
              <a:ext uri="{FF2B5EF4-FFF2-40B4-BE49-F238E27FC236}">
                <a16:creationId xmlns:a16="http://schemas.microsoft.com/office/drawing/2014/main" id="{CCCC2CAC-7180-411C-9D66-A8334631E2EF}"/>
              </a:ext>
            </a:extLst>
          </p:cNvPr>
          <p:cNvSpPr>
            <a:spLocks noGrp="1"/>
          </p:cNvSpPr>
          <p:nvPr>
            <p:ph idx="1"/>
          </p:nvPr>
        </p:nvSpPr>
        <p:spPr>
          <a:xfrm>
            <a:off x="2100469" y="4591455"/>
            <a:ext cx="9332844" cy="2266545"/>
          </a:xfrm>
        </p:spPr>
        <p:txBody>
          <a:bodyPr>
            <a:normAutofit/>
          </a:bodyPr>
          <a:lstStyle/>
          <a:p>
            <a:r>
              <a:rPr lang="it-IT" dirty="0">
                <a:solidFill>
                  <a:srgbClr val="24316F"/>
                </a:solidFill>
              </a:rPr>
              <a:t>Le vie aeree devono essere ben libere e visibili, la testa non deve essere eccessivamente flessa in avanti</a:t>
            </a:r>
          </a:p>
          <a:p>
            <a:r>
              <a:rPr lang="it-IT" dirty="0">
                <a:solidFill>
                  <a:srgbClr val="24316F"/>
                </a:solidFill>
              </a:rPr>
              <a:t>In fascia e marsupio la testa deve essere sempre posizionata verso l’alto con vie aeree ben visibili</a:t>
            </a:r>
            <a:endParaRPr lang="it-IT" dirty="0"/>
          </a:p>
          <a:p>
            <a:pPr marL="0" indent="0">
              <a:buNone/>
            </a:pPr>
            <a:endParaRPr lang="it-IT" dirty="0"/>
          </a:p>
          <a:p>
            <a:pPr marL="0" indent="0">
              <a:buNone/>
            </a:pPr>
            <a:endParaRPr lang="it-IT" dirty="0"/>
          </a:p>
        </p:txBody>
      </p:sp>
      <p:pic>
        <p:nvPicPr>
          <p:cNvPr id="9" name="Immagine 8">
            <a:extLst>
              <a:ext uri="{FF2B5EF4-FFF2-40B4-BE49-F238E27FC236}">
                <a16:creationId xmlns:a16="http://schemas.microsoft.com/office/drawing/2014/main" id="{6E89C2D1-A4C6-48F0-B1A7-3A42391A4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522" y="1346536"/>
            <a:ext cx="3314493" cy="3314493"/>
          </a:xfrm>
          <a:prstGeom prst="rect">
            <a:avLst/>
          </a:prstGeom>
        </p:spPr>
      </p:pic>
      <p:pic>
        <p:nvPicPr>
          <p:cNvPr id="11" name="Immagine 10">
            <a:extLst>
              <a:ext uri="{FF2B5EF4-FFF2-40B4-BE49-F238E27FC236}">
                <a16:creationId xmlns:a16="http://schemas.microsoft.com/office/drawing/2014/main" id="{82D2D679-5E09-46FE-9025-971D57B9C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877" y="2286423"/>
            <a:ext cx="2619375" cy="1743075"/>
          </a:xfrm>
          <a:prstGeom prst="rect">
            <a:avLst/>
          </a:prstGeom>
        </p:spPr>
      </p:pic>
    </p:spTree>
    <p:extLst>
      <p:ext uri="{BB962C8B-B14F-4D97-AF65-F5344CB8AC3E}">
        <p14:creationId xmlns:p14="http://schemas.microsoft.com/office/powerpoint/2010/main" val="836095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FFDC8-C5CC-43FD-87F2-01F66D6795DA}"/>
              </a:ext>
            </a:extLst>
          </p:cNvPr>
          <p:cNvSpPr>
            <a:spLocks noGrp="1"/>
          </p:cNvSpPr>
          <p:nvPr>
            <p:ph type="title"/>
          </p:nvPr>
        </p:nvSpPr>
        <p:spPr>
          <a:xfrm>
            <a:off x="1053548" y="341036"/>
            <a:ext cx="9680713" cy="1325563"/>
          </a:xfrm>
        </p:spPr>
        <p:txBody>
          <a:bodyPr/>
          <a:lstStyle/>
          <a:p>
            <a:pPr algn="ctr"/>
            <a:r>
              <a:rPr lang="it-IT" b="1" dirty="0">
                <a:solidFill>
                  <a:srgbClr val="24316F"/>
                </a:solidFill>
                <a:latin typeface="+mn-lt"/>
              </a:rPr>
              <a:t>DORMIRE IN SICUREZZA IN </a:t>
            </a:r>
            <a:r>
              <a:rPr lang="it-IT" b="1" dirty="0">
                <a:solidFill>
                  <a:srgbClr val="F0A0B1"/>
                </a:solidFill>
                <a:latin typeface="+mn-lt"/>
              </a:rPr>
              <a:t>CULLA/LETTINO</a:t>
            </a:r>
          </a:p>
        </p:txBody>
      </p:sp>
      <p:sp>
        <p:nvSpPr>
          <p:cNvPr id="3" name="Segnaposto contenuto 2">
            <a:extLst>
              <a:ext uri="{FF2B5EF4-FFF2-40B4-BE49-F238E27FC236}">
                <a16:creationId xmlns:a16="http://schemas.microsoft.com/office/drawing/2014/main" id="{CCCC2CAC-7180-411C-9D66-A8334631E2EF}"/>
              </a:ext>
            </a:extLst>
          </p:cNvPr>
          <p:cNvSpPr>
            <a:spLocks noGrp="1"/>
          </p:cNvSpPr>
          <p:nvPr>
            <p:ph idx="1"/>
          </p:nvPr>
        </p:nvSpPr>
        <p:spPr>
          <a:xfrm>
            <a:off x="2007704" y="3429000"/>
            <a:ext cx="9382539" cy="3387668"/>
          </a:xfrm>
        </p:spPr>
        <p:txBody>
          <a:bodyPr>
            <a:normAutofit fontScale="70000" lnSpcReduction="20000"/>
          </a:bodyPr>
          <a:lstStyle/>
          <a:p>
            <a:pPr marL="514350" indent="-514350">
              <a:buAutoNum type="arabicPeriod"/>
            </a:pPr>
            <a:endParaRPr lang="it-IT" dirty="0"/>
          </a:p>
          <a:p>
            <a:pPr algn="just"/>
            <a:r>
              <a:rPr lang="it-IT" dirty="0">
                <a:solidFill>
                  <a:srgbClr val="24316F"/>
                </a:solidFill>
              </a:rPr>
              <a:t>Far dormire su superficie stabile e non inclinata  (</a:t>
            </a:r>
            <a:r>
              <a:rPr lang="it-IT" dirty="0" err="1">
                <a:solidFill>
                  <a:srgbClr val="24316F"/>
                </a:solidFill>
              </a:rPr>
              <a:t>max</a:t>
            </a:r>
            <a:r>
              <a:rPr lang="it-IT" dirty="0">
                <a:solidFill>
                  <a:srgbClr val="24316F"/>
                </a:solidFill>
              </a:rPr>
              <a:t> 10°)</a:t>
            </a:r>
          </a:p>
          <a:p>
            <a:pPr algn="just"/>
            <a:r>
              <a:rPr lang="it-IT" dirty="0">
                <a:solidFill>
                  <a:srgbClr val="24316F"/>
                </a:solidFill>
              </a:rPr>
              <a:t>Il materasso deve essere della stessa misura della culla/lettino e essere sufficientemente rigido</a:t>
            </a:r>
          </a:p>
          <a:p>
            <a:pPr algn="just"/>
            <a:r>
              <a:rPr lang="it-IT" dirty="0">
                <a:solidFill>
                  <a:srgbClr val="24316F"/>
                </a:solidFill>
              </a:rPr>
              <a:t>Evitare cuscino, coperte, guanciali troppo morbidi e riduttori (riducono la mobilità del bambino)</a:t>
            </a:r>
          </a:p>
          <a:p>
            <a:pPr algn="just"/>
            <a:r>
              <a:rPr lang="it-IT" dirty="0">
                <a:solidFill>
                  <a:srgbClr val="24316F"/>
                </a:solidFill>
              </a:rPr>
              <a:t>Il bambino deve toccare con i piedini il fondo di culla/lettino (per non scivolare sotto le coperte che vanno ben rimboccate)</a:t>
            </a:r>
          </a:p>
          <a:p>
            <a:pPr algn="just"/>
            <a:r>
              <a:rPr lang="it-IT" dirty="0">
                <a:solidFill>
                  <a:srgbClr val="24316F"/>
                </a:solidFill>
              </a:rPr>
              <a:t>Il bambino non va coperto eccessivamente e la testa deve rimanere scoperta (utile «sacco-nanna»)</a:t>
            </a:r>
          </a:p>
          <a:p>
            <a:pPr algn="just"/>
            <a:r>
              <a:rPr lang="it-IT" dirty="0">
                <a:solidFill>
                  <a:srgbClr val="24316F"/>
                </a:solidFill>
              </a:rPr>
              <a:t>Tenere fuori dalla portata del bambino giochi, </a:t>
            </a:r>
            <a:r>
              <a:rPr lang="it-IT" dirty="0" err="1">
                <a:solidFill>
                  <a:srgbClr val="24316F"/>
                </a:solidFill>
              </a:rPr>
              <a:t>peluches</a:t>
            </a:r>
            <a:r>
              <a:rPr lang="it-IT" dirty="0">
                <a:solidFill>
                  <a:srgbClr val="24316F"/>
                </a:solidFill>
              </a:rPr>
              <a:t>, biancheria sfusa, cordicelle…</a:t>
            </a:r>
          </a:p>
          <a:p>
            <a:pPr marL="0" indent="0">
              <a:buNone/>
            </a:pPr>
            <a:endParaRPr lang="it-IT" dirty="0"/>
          </a:p>
          <a:p>
            <a:pPr marL="0" indent="0">
              <a:buNone/>
            </a:pPr>
            <a:endParaRPr lang="it-IT" dirty="0"/>
          </a:p>
          <a:p>
            <a:pPr marL="0" indent="0">
              <a:buNone/>
            </a:pPr>
            <a:endParaRPr lang="it-IT" dirty="0"/>
          </a:p>
        </p:txBody>
      </p:sp>
      <p:pic>
        <p:nvPicPr>
          <p:cNvPr id="5" name="Immagine 4">
            <a:extLst>
              <a:ext uri="{FF2B5EF4-FFF2-40B4-BE49-F238E27FC236}">
                <a16:creationId xmlns:a16="http://schemas.microsoft.com/office/drawing/2014/main" id="{D8F4BFD6-E314-4A33-91B2-C99BABEAC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721" y="1786982"/>
            <a:ext cx="3378504" cy="1721531"/>
          </a:xfrm>
          <a:prstGeom prst="rect">
            <a:avLst/>
          </a:prstGeom>
        </p:spPr>
      </p:pic>
    </p:spTree>
    <p:extLst>
      <p:ext uri="{BB962C8B-B14F-4D97-AF65-F5344CB8AC3E}">
        <p14:creationId xmlns:p14="http://schemas.microsoft.com/office/powerpoint/2010/main" val="2583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FFDC8-C5CC-43FD-87F2-01F66D6795DA}"/>
              </a:ext>
            </a:extLst>
          </p:cNvPr>
          <p:cNvSpPr>
            <a:spLocks noGrp="1"/>
          </p:cNvSpPr>
          <p:nvPr>
            <p:ph type="title"/>
          </p:nvPr>
        </p:nvSpPr>
        <p:spPr>
          <a:xfrm>
            <a:off x="1295400" y="345247"/>
            <a:ext cx="10515600" cy="1325563"/>
          </a:xfrm>
        </p:spPr>
        <p:txBody>
          <a:bodyPr/>
          <a:lstStyle/>
          <a:p>
            <a:r>
              <a:rPr lang="it-IT" b="1" dirty="0">
                <a:solidFill>
                  <a:srgbClr val="24316F"/>
                </a:solidFill>
                <a:latin typeface="+mn-lt"/>
              </a:rPr>
              <a:t>DORMIRE IN SICUREZZA NEL </a:t>
            </a:r>
            <a:r>
              <a:rPr lang="it-IT" b="1" dirty="0">
                <a:solidFill>
                  <a:srgbClr val="F0A0B1"/>
                </a:solidFill>
                <a:latin typeface="+mn-lt"/>
              </a:rPr>
              <a:t>LETTONE</a:t>
            </a:r>
          </a:p>
        </p:txBody>
      </p:sp>
      <p:sp>
        <p:nvSpPr>
          <p:cNvPr id="3" name="Segnaposto contenuto 2">
            <a:extLst>
              <a:ext uri="{FF2B5EF4-FFF2-40B4-BE49-F238E27FC236}">
                <a16:creationId xmlns:a16="http://schemas.microsoft.com/office/drawing/2014/main" id="{CCCC2CAC-7180-411C-9D66-A8334631E2EF}"/>
              </a:ext>
            </a:extLst>
          </p:cNvPr>
          <p:cNvSpPr>
            <a:spLocks noGrp="1"/>
          </p:cNvSpPr>
          <p:nvPr>
            <p:ph idx="1"/>
          </p:nvPr>
        </p:nvSpPr>
        <p:spPr>
          <a:xfrm>
            <a:off x="5436703" y="1925015"/>
            <a:ext cx="6291471" cy="4587737"/>
          </a:xfrm>
        </p:spPr>
        <p:txBody>
          <a:bodyPr>
            <a:normAutofit fontScale="70000" lnSpcReduction="20000"/>
          </a:bodyPr>
          <a:lstStyle/>
          <a:p>
            <a:pPr algn="just"/>
            <a:r>
              <a:rPr lang="it-IT" dirty="0">
                <a:solidFill>
                  <a:srgbClr val="24316F"/>
                </a:solidFill>
              </a:rPr>
              <a:t>Assicurarsi che tra letto e parete non ci siano spazi in cui il bambino rischi di rimanere intrappolato, il materasso deve aderire perfettamente a testiera e pediera</a:t>
            </a:r>
          </a:p>
          <a:p>
            <a:pPr algn="just"/>
            <a:r>
              <a:rPr lang="it-IT" dirty="0">
                <a:solidFill>
                  <a:srgbClr val="24316F"/>
                </a:solidFill>
              </a:rPr>
              <a:t>Utilizzare coperte leggere, possibilmente evitando piumoni o cuscini morbidi</a:t>
            </a:r>
          </a:p>
          <a:p>
            <a:pPr algn="just"/>
            <a:r>
              <a:rPr lang="it-IT" dirty="0">
                <a:solidFill>
                  <a:srgbClr val="24316F"/>
                </a:solidFill>
              </a:rPr>
              <a:t>Non lasciare lattante da solo su letto per adulti</a:t>
            </a:r>
          </a:p>
          <a:p>
            <a:pPr algn="just"/>
            <a:r>
              <a:rPr lang="it-IT" dirty="0">
                <a:solidFill>
                  <a:srgbClr val="24316F"/>
                </a:solidFill>
              </a:rPr>
              <a:t>Non far dormire un lattante con fratelli più grandi o animali domestici</a:t>
            </a:r>
          </a:p>
          <a:p>
            <a:pPr algn="just"/>
            <a:r>
              <a:rPr lang="it-IT" dirty="0">
                <a:solidFill>
                  <a:srgbClr val="24316F"/>
                </a:solidFill>
              </a:rPr>
              <a:t>Liberare letto da eventuali oggetti </a:t>
            </a:r>
          </a:p>
          <a:p>
            <a:pPr algn="just"/>
            <a:r>
              <a:rPr lang="it-IT" dirty="0">
                <a:solidFill>
                  <a:srgbClr val="24316F"/>
                </a:solidFill>
              </a:rPr>
              <a:t>La madre che allatta può assumere posizione a guscio che protegge il bambino (che non va messo tra 2 adulti)</a:t>
            </a:r>
          </a:p>
          <a:p>
            <a:pPr algn="just"/>
            <a:r>
              <a:rPr lang="it-IT" dirty="0">
                <a:solidFill>
                  <a:srgbClr val="24316F"/>
                </a:solidFill>
              </a:rPr>
              <a:t>Assicurarsi che il bambino non rischi di cadere </a:t>
            </a:r>
          </a:p>
          <a:p>
            <a:pPr algn="just"/>
            <a:r>
              <a:rPr lang="it-IT" dirty="0">
                <a:solidFill>
                  <a:srgbClr val="24316F"/>
                </a:solidFill>
              </a:rPr>
              <a:t>L’adulto che dorme col bambino non deve indossare camicie da notte con nastri o lacci lunghi, raccogliere i capelli se lunghi</a:t>
            </a:r>
          </a:p>
          <a:p>
            <a:pPr marL="0" indent="0">
              <a:buNone/>
            </a:pPr>
            <a:endParaRPr lang="it-IT" dirty="0"/>
          </a:p>
        </p:txBody>
      </p:sp>
      <p:pic>
        <p:nvPicPr>
          <p:cNvPr id="5" name="Immagine 4">
            <a:extLst>
              <a:ext uri="{FF2B5EF4-FFF2-40B4-BE49-F238E27FC236}">
                <a16:creationId xmlns:a16="http://schemas.microsoft.com/office/drawing/2014/main" id="{CF765103-3BAC-4298-B09B-BE8613F2A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345" y="2892287"/>
            <a:ext cx="3309275" cy="1894198"/>
          </a:xfrm>
          <a:prstGeom prst="rect">
            <a:avLst/>
          </a:prstGeom>
        </p:spPr>
      </p:pic>
    </p:spTree>
    <p:extLst>
      <p:ext uri="{BB962C8B-B14F-4D97-AF65-F5344CB8AC3E}">
        <p14:creationId xmlns:p14="http://schemas.microsoft.com/office/powerpoint/2010/main" val="53284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FFDC8-C5CC-43FD-87F2-01F66D6795DA}"/>
              </a:ext>
            </a:extLst>
          </p:cNvPr>
          <p:cNvSpPr>
            <a:spLocks noGrp="1"/>
          </p:cNvSpPr>
          <p:nvPr>
            <p:ph type="title"/>
          </p:nvPr>
        </p:nvSpPr>
        <p:spPr>
          <a:xfrm>
            <a:off x="2001079" y="375064"/>
            <a:ext cx="7053470" cy="1325563"/>
          </a:xfrm>
        </p:spPr>
        <p:txBody>
          <a:bodyPr/>
          <a:lstStyle/>
          <a:p>
            <a:r>
              <a:rPr lang="it-IT" b="1" dirty="0">
                <a:solidFill>
                  <a:srgbClr val="24316F"/>
                </a:solidFill>
                <a:latin typeface="+mn-lt"/>
              </a:rPr>
              <a:t>DORMIRE IN SICUREZZA</a:t>
            </a:r>
            <a:endParaRPr lang="it-IT" dirty="0">
              <a:latin typeface="+mn-lt"/>
            </a:endParaRPr>
          </a:p>
        </p:txBody>
      </p:sp>
      <p:sp>
        <p:nvSpPr>
          <p:cNvPr id="3" name="Segnaposto contenuto 2">
            <a:extLst>
              <a:ext uri="{FF2B5EF4-FFF2-40B4-BE49-F238E27FC236}">
                <a16:creationId xmlns:a16="http://schemas.microsoft.com/office/drawing/2014/main" id="{CCCC2CAC-7180-411C-9D66-A8334631E2EF}"/>
              </a:ext>
            </a:extLst>
          </p:cNvPr>
          <p:cNvSpPr>
            <a:spLocks noGrp="1"/>
          </p:cNvSpPr>
          <p:nvPr>
            <p:ph idx="1"/>
          </p:nvPr>
        </p:nvSpPr>
        <p:spPr>
          <a:xfrm>
            <a:off x="1572039" y="1825625"/>
            <a:ext cx="7482510" cy="4351338"/>
          </a:xfrm>
        </p:spPr>
        <p:txBody>
          <a:bodyPr>
            <a:normAutofit/>
          </a:bodyPr>
          <a:lstStyle/>
          <a:p>
            <a:pPr marL="0" indent="0">
              <a:buNone/>
            </a:pPr>
            <a:endParaRPr lang="it-IT" dirty="0"/>
          </a:p>
          <a:p>
            <a:pPr marL="0" indent="0" algn="just">
              <a:buNone/>
            </a:pPr>
            <a:r>
              <a:rPr lang="it-IT" u="sng" dirty="0">
                <a:solidFill>
                  <a:srgbClr val="F0A0B1"/>
                </a:solidFill>
                <a:effectLst>
                  <a:outerShdw blurRad="38100" dist="38100" dir="2700000" algn="tl">
                    <a:srgbClr val="000000">
                      <a:alpha val="43137"/>
                    </a:srgbClr>
                  </a:outerShdw>
                </a:effectLst>
              </a:rPr>
              <a:t>Attenzione al bed-sharing  nei primi 3 mesi di vita: </a:t>
            </a:r>
          </a:p>
          <a:p>
            <a:pPr marL="0" indent="0" algn="just">
              <a:buNone/>
            </a:pPr>
            <a:r>
              <a:rPr lang="it-IT" dirty="0">
                <a:solidFill>
                  <a:srgbClr val="24316F"/>
                </a:solidFill>
              </a:rPr>
              <a:t>- Se obesità</a:t>
            </a:r>
          </a:p>
          <a:p>
            <a:pPr algn="just">
              <a:buFontTx/>
              <a:buChar char="-"/>
            </a:pPr>
            <a:r>
              <a:rPr lang="it-IT" dirty="0">
                <a:solidFill>
                  <a:srgbClr val="24316F"/>
                </a:solidFill>
              </a:rPr>
              <a:t>Se utilizzo di farmaci, sostanze psicoattive, alcol</a:t>
            </a:r>
          </a:p>
          <a:p>
            <a:pPr algn="just">
              <a:buFontTx/>
              <a:buChar char="-"/>
            </a:pPr>
            <a:r>
              <a:rPr lang="it-IT" dirty="0">
                <a:solidFill>
                  <a:srgbClr val="24316F"/>
                </a:solidFill>
              </a:rPr>
              <a:t>Se i genitori non sono in buone condizioni di vigilanza (molto stanchi o ammalati)</a:t>
            </a:r>
          </a:p>
          <a:p>
            <a:pPr algn="just">
              <a:buFontTx/>
              <a:buChar char="-"/>
            </a:pPr>
            <a:r>
              <a:rPr lang="it-IT" dirty="0">
                <a:solidFill>
                  <a:srgbClr val="24316F"/>
                </a:solidFill>
              </a:rPr>
              <a:t>Se bambino pretermine o di basso peso</a:t>
            </a:r>
          </a:p>
          <a:p>
            <a:pPr algn="just">
              <a:buFontTx/>
              <a:buChar char="-"/>
            </a:pPr>
            <a:r>
              <a:rPr lang="it-IT" dirty="0">
                <a:solidFill>
                  <a:srgbClr val="24316F"/>
                </a:solidFill>
              </a:rPr>
              <a:t>Se si dorme su divano o poltrona reclinabile</a:t>
            </a:r>
          </a:p>
          <a:p>
            <a:pPr marL="0" indent="0">
              <a:buNone/>
            </a:pPr>
            <a:endParaRPr lang="it-IT" dirty="0"/>
          </a:p>
        </p:txBody>
      </p:sp>
      <p:pic>
        <p:nvPicPr>
          <p:cNvPr id="4" name="Immagine 3">
            <a:extLst>
              <a:ext uri="{FF2B5EF4-FFF2-40B4-BE49-F238E27FC236}">
                <a16:creationId xmlns:a16="http://schemas.microsoft.com/office/drawing/2014/main" id="{6ADA4A63-3E46-4F36-A7E2-7DB824BC0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6226" y="2917067"/>
            <a:ext cx="2567470" cy="2567470"/>
          </a:xfrm>
          <a:prstGeom prst="rect">
            <a:avLst/>
          </a:prstGeom>
        </p:spPr>
      </p:pic>
    </p:spTree>
    <p:extLst>
      <p:ext uri="{BB962C8B-B14F-4D97-AF65-F5344CB8AC3E}">
        <p14:creationId xmlns:p14="http://schemas.microsoft.com/office/powerpoint/2010/main" val="154414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1783EFB-9628-4D53-A88D-0333E99379B0}"/>
              </a:ext>
            </a:extLst>
          </p:cNvPr>
          <p:cNvSpPr>
            <a:spLocks noGrp="1"/>
          </p:cNvSpPr>
          <p:nvPr>
            <p:ph idx="1"/>
          </p:nvPr>
        </p:nvSpPr>
        <p:spPr>
          <a:xfrm>
            <a:off x="1225826" y="454025"/>
            <a:ext cx="5970104" cy="4351338"/>
          </a:xfrm>
        </p:spPr>
        <p:txBody>
          <a:bodyPr>
            <a:normAutofit/>
          </a:bodyPr>
          <a:lstStyle/>
          <a:p>
            <a:endParaRPr lang="it-IT" dirty="0"/>
          </a:p>
          <a:p>
            <a:pPr marL="0" indent="0">
              <a:buNone/>
            </a:pPr>
            <a:endParaRPr lang="it-IT" dirty="0"/>
          </a:p>
        </p:txBody>
      </p:sp>
      <p:pic>
        <p:nvPicPr>
          <p:cNvPr id="5" name="Immagine 4">
            <a:extLst>
              <a:ext uri="{FF2B5EF4-FFF2-40B4-BE49-F238E27FC236}">
                <a16:creationId xmlns:a16="http://schemas.microsoft.com/office/drawing/2014/main" id="{75A7D762-AE1B-4851-81C0-DC5845C82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931" y="1446015"/>
            <a:ext cx="7086982" cy="4724655"/>
          </a:xfrm>
          <a:prstGeom prst="rect">
            <a:avLst/>
          </a:prstGeom>
        </p:spPr>
      </p:pic>
    </p:spTree>
    <p:extLst>
      <p:ext uri="{BB962C8B-B14F-4D97-AF65-F5344CB8AC3E}">
        <p14:creationId xmlns:p14="http://schemas.microsoft.com/office/powerpoint/2010/main" val="367135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FFDC8-C5CC-43FD-87F2-01F66D6795DA}"/>
              </a:ext>
            </a:extLst>
          </p:cNvPr>
          <p:cNvSpPr>
            <a:spLocks noGrp="1"/>
          </p:cNvSpPr>
          <p:nvPr>
            <p:ph type="title"/>
          </p:nvPr>
        </p:nvSpPr>
        <p:spPr>
          <a:xfrm>
            <a:off x="1514061" y="273862"/>
            <a:ext cx="9697278" cy="1602823"/>
          </a:xfrm>
        </p:spPr>
        <p:txBody>
          <a:bodyPr/>
          <a:lstStyle/>
          <a:p>
            <a:pPr algn="ctr"/>
            <a:r>
              <a:rPr lang="it-IT" b="1" dirty="0">
                <a:solidFill>
                  <a:srgbClr val="24316F"/>
                </a:solidFill>
                <a:latin typeface="+mn-lt"/>
              </a:rPr>
              <a:t>DORMIRE IN SICUREZZA: </a:t>
            </a:r>
            <a:br>
              <a:rPr lang="it-IT" b="1" dirty="0">
                <a:solidFill>
                  <a:srgbClr val="24316F"/>
                </a:solidFill>
                <a:latin typeface="+mn-lt"/>
              </a:rPr>
            </a:br>
            <a:r>
              <a:rPr lang="it-IT" b="1" dirty="0">
                <a:solidFill>
                  <a:srgbClr val="F0A0B1"/>
                </a:solidFill>
                <a:latin typeface="+mn-lt"/>
              </a:rPr>
              <a:t>ACCESSORI PER IL SONNO CONDIVISO</a:t>
            </a:r>
          </a:p>
        </p:txBody>
      </p:sp>
      <p:sp>
        <p:nvSpPr>
          <p:cNvPr id="3" name="Segnaposto contenuto 2">
            <a:extLst>
              <a:ext uri="{FF2B5EF4-FFF2-40B4-BE49-F238E27FC236}">
                <a16:creationId xmlns:a16="http://schemas.microsoft.com/office/drawing/2014/main" id="{CCCC2CAC-7180-411C-9D66-A8334631E2EF}"/>
              </a:ext>
            </a:extLst>
          </p:cNvPr>
          <p:cNvSpPr>
            <a:spLocks noGrp="1"/>
          </p:cNvSpPr>
          <p:nvPr>
            <p:ph idx="1"/>
          </p:nvPr>
        </p:nvSpPr>
        <p:spPr>
          <a:xfrm>
            <a:off x="1626046" y="1925291"/>
            <a:ext cx="3162754" cy="947392"/>
          </a:xfrm>
        </p:spPr>
        <p:txBody>
          <a:bodyPr>
            <a:normAutofit/>
          </a:bodyPr>
          <a:lstStyle/>
          <a:p>
            <a:pPr marL="0" indent="0" algn="just">
              <a:buNone/>
            </a:pPr>
            <a:r>
              <a:rPr lang="it-IT" sz="2000" dirty="0">
                <a:solidFill>
                  <a:srgbClr val="24316F"/>
                </a:solidFill>
              </a:rPr>
              <a:t> Culle da fissare accanto al lettone </a:t>
            </a:r>
            <a:r>
              <a:rPr lang="it-IT" sz="2000" dirty="0">
                <a:solidFill>
                  <a:srgbClr val="F0A0B1"/>
                </a:solidFill>
              </a:rPr>
              <a:t>«</a:t>
            </a:r>
            <a:r>
              <a:rPr lang="it-IT" sz="2000" b="1" dirty="0" err="1">
                <a:solidFill>
                  <a:srgbClr val="F0A0B1"/>
                </a:solidFill>
              </a:rPr>
              <a:t>Next</a:t>
            </a:r>
            <a:r>
              <a:rPr lang="it-IT" sz="2000" b="1" dirty="0">
                <a:solidFill>
                  <a:srgbClr val="F0A0B1"/>
                </a:solidFill>
              </a:rPr>
              <a:t> to me</a:t>
            </a:r>
            <a:r>
              <a:rPr lang="it-IT" sz="2000" dirty="0">
                <a:solidFill>
                  <a:srgbClr val="F0A0B1"/>
                </a:solidFill>
              </a:rPr>
              <a:t>»</a:t>
            </a:r>
          </a:p>
          <a:p>
            <a:pPr marL="0" indent="0" algn="just">
              <a:buNone/>
            </a:pPr>
            <a:endParaRPr lang="it-IT" sz="2400" dirty="0">
              <a:solidFill>
                <a:srgbClr val="24316F"/>
              </a:solidFill>
            </a:endParaRPr>
          </a:p>
          <a:p>
            <a:pPr marL="0" indent="0" algn="just">
              <a:buNone/>
            </a:pPr>
            <a:endParaRPr lang="it-IT" sz="2400" dirty="0">
              <a:solidFill>
                <a:srgbClr val="24316F"/>
              </a:solidFill>
            </a:endParaRPr>
          </a:p>
          <a:p>
            <a:pPr marL="0" indent="0" algn="just">
              <a:buNone/>
            </a:pPr>
            <a:endParaRPr lang="it-IT" dirty="0">
              <a:solidFill>
                <a:srgbClr val="24316F"/>
              </a:solidFill>
            </a:endParaRPr>
          </a:p>
          <a:p>
            <a:pPr marL="0" indent="0">
              <a:buNone/>
            </a:pPr>
            <a:endParaRPr lang="it-IT" dirty="0"/>
          </a:p>
        </p:txBody>
      </p:sp>
      <p:pic>
        <p:nvPicPr>
          <p:cNvPr id="5" name="Immagine 4">
            <a:extLst>
              <a:ext uri="{FF2B5EF4-FFF2-40B4-BE49-F238E27FC236}">
                <a16:creationId xmlns:a16="http://schemas.microsoft.com/office/drawing/2014/main" id="{701BD4B8-3350-4957-9615-BD091E93C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97" y="3529533"/>
            <a:ext cx="2832652" cy="2832652"/>
          </a:xfrm>
          <a:prstGeom prst="rect">
            <a:avLst/>
          </a:prstGeom>
        </p:spPr>
      </p:pic>
      <p:sp>
        <p:nvSpPr>
          <p:cNvPr id="6" name="CasellaDiTesto 5">
            <a:extLst>
              <a:ext uri="{FF2B5EF4-FFF2-40B4-BE49-F238E27FC236}">
                <a16:creationId xmlns:a16="http://schemas.microsoft.com/office/drawing/2014/main" id="{0D56B0D0-AB3B-4FF0-BA01-5BA10AF2E66B}"/>
              </a:ext>
            </a:extLst>
          </p:cNvPr>
          <p:cNvSpPr txBox="1"/>
          <p:nvPr/>
        </p:nvSpPr>
        <p:spPr>
          <a:xfrm>
            <a:off x="7194275" y="1857020"/>
            <a:ext cx="4381376" cy="1015663"/>
          </a:xfrm>
          <a:prstGeom prst="rect">
            <a:avLst/>
          </a:prstGeom>
          <a:noFill/>
        </p:spPr>
        <p:txBody>
          <a:bodyPr wrap="square" rtlCol="0">
            <a:spAutoFit/>
          </a:bodyPr>
          <a:lstStyle/>
          <a:p>
            <a:r>
              <a:rPr lang="it-IT" sz="2000" dirty="0">
                <a:solidFill>
                  <a:srgbClr val="24316F"/>
                </a:solidFill>
              </a:rPr>
              <a:t>Piccole culle o ceste con materasso fine, sponde basse, rettangolari, da sistemare nel lettone tra 2 adulti</a:t>
            </a:r>
          </a:p>
        </p:txBody>
      </p:sp>
      <p:pic>
        <p:nvPicPr>
          <p:cNvPr id="10" name="Immagine 9">
            <a:extLst>
              <a:ext uri="{FF2B5EF4-FFF2-40B4-BE49-F238E27FC236}">
                <a16:creationId xmlns:a16="http://schemas.microsoft.com/office/drawing/2014/main" id="{98B738D1-086E-42CF-8455-5E34DA98D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419" y="4241628"/>
            <a:ext cx="2648187" cy="1401332"/>
          </a:xfrm>
          <a:prstGeom prst="rect">
            <a:avLst/>
          </a:prstGeom>
        </p:spPr>
      </p:pic>
      <p:sp>
        <p:nvSpPr>
          <p:cNvPr id="11" name="CasellaDiTesto 10">
            <a:extLst>
              <a:ext uri="{FF2B5EF4-FFF2-40B4-BE49-F238E27FC236}">
                <a16:creationId xmlns:a16="http://schemas.microsoft.com/office/drawing/2014/main" id="{7E779D52-E644-44BE-AEBC-ADA71518DA3B}"/>
              </a:ext>
            </a:extLst>
          </p:cNvPr>
          <p:cNvSpPr txBox="1"/>
          <p:nvPr/>
        </p:nvSpPr>
        <p:spPr>
          <a:xfrm>
            <a:off x="5359475" y="6036805"/>
            <a:ext cx="3008644" cy="369332"/>
          </a:xfrm>
          <a:prstGeom prst="rect">
            <a:avLst/>
          </a:prstGeom>
          <a:noFill/>
        </p:spPr>
        <p:txBody>
          <a:bodyPr wrap="none" rtlCol="0">
            <a:spAutoFit/>
          </a:bodyPr>
          <a:lstStyle/>
          <a:p>
            <a:r>
              <a:rPr lang="it-IT" b="1" dirty="0">
                <a:solidFill>
                  <a:srgbClr val="F0A0B1"/>
                </a:solidFill>
              </a:rPr>
              <a:t>WAHAKURAS- Nuova Zelanda</a:t>
            </a:r>
          </a:p>
        </p:txBody>
      </p:sp>
      <p:pic>
        <p:nvPicPr>
          <p:cNvPr id="7" name="Immagine 6">
            <a:extLst>
              <a:ext uri="{FF2B5EF4-FFF2-40B4-BE49-F238E27FC236}">
                <a16:creationId xmlns:a16="http://schemas.microsoft.com/office/drawing/2014/main" id="{7C2B01F8-D8DF-4DDA-A31F-E5DACEBB6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4827" y="4251076"/>
            <a:ext cx="2275289" cy="1516859"/>
          </a:xfrm>
          <a:prstGeom prst="rect">
            <a:avLst/>
          </a:prstGeom>
        </p:spPr>
      </p:pic>
      <p:sp>
        <p:nvSpPr>
          <p:cNvPr id="12" name="CasellaDiTesto 11">
            <a:extLst>
              <a:ext uri="{FF2B5EF4-FFF2-40B4-BE49-F238E27FC236}">
                <a16:creationId xmlns:a16="http://schemas.microsoft.com/office/drawing/2014/main" id="{E06F85AB-208D-4F9B-93AC-B28A75BB702B}"/>
              </a:ext>
            </a:extLst>
          </p:cNvPr>
          <p:cNvSpPr txBox="1"/>
          <p:nvPr/>
        </p:nvSpPr>
        <p:spPr>
          <a:xfrm>
            <a:off x="9429294" y="6128842"/>
            <a:ext cx="2146357" cy="369332"/>
          </a:xfrm>
          <a:prstGeom prst="rect">
            <a:avLst/>
          </a:prstGeom>
          <a:noFill/>
        </p:spPr>
        <p:txBody>
          <a:bodyPr wrap="none" rtlCol="0">
            <a:spAutoFit/>
          </a:bodyPr>
          <a:lstStyle/>
          <a:p>
            <a:r>
              <a:rPr lang="it-IT" b="1" dirty="0">
                <a:solidFill>
                  <a:srgbClr val="F0A0B1"/>
                </a:solidFill>
              </a:rPr>
              <a:t>BABY BOX- Finlandia</a:t>
            </a:r>
          </a:p>
        </p:txBody>
      </p:sp>
      <p:sp>
        <p:nvSpPr>
          <p:cNvPr id="8" name="Freccia a destra 7">
            <a:extLst>
              <a:ext uri="{FF2B5EF4-FFF2-40B4-BE49-F238E27FC236}">
                <a16:creationId xmlns:a16="http://schemas.microsoft.com/office/drawing/2014/main" id="{1F152669-D547-4D43-A00D-53C6299B5897}"/>
              </a:ext>
            </a:extLst>
          </p:cNvPr>
          <p:cNvSpPr/>
          <p:nvPr/>
        </p:nvSpPr>
        <p:spPr>
          <a:xfrm rot="5400000">
            <a:off x="2639919" y="3044219"/>
            <a:ext cx="526983" cy="202130"/>
          </a:xfrm>
          <a:prstGeom prst="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21AB81C4-56E6-418A-A5BB-491E029D5221}"/>
              </a:ext>
            </a:extLst>
          </p:cNvPr>
          <p:cNvSpPr/>
          <p:nvPr/>
        </p:nvSpPr>
        <p:spPr>
          <a:xfrm rot="5400000">
            <a:off x="7386261" y="3358777"/>
            <a:ext cx="1023705" cy="202131"/>
          </a:xfrm>
          <a:prstGeom prst="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ECBB75F0-68F2-457C-801E-70FACD591E37}"/>
              </a:ext>
            </a:extLst>
          </p:cNvPr>
          <p:cNvSpPr/>
          <p:nvPr/>
        </p:nvSpPr>
        <p:spPr>
          <a:xfrm rot="5400000">
            <a:off x="9499808" y="3358777"/>
            <a:ext cx="1023705" cy="202131"/>
          </a:xfrm>
          <a:prstGeom prst="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7976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FFDC8-C5CC-43FD-87F2-01F66D6795DA}"/>
              </a:ext>
            </a:extLst>
          </p:cNvPr>
          <p:cNvSpPr>
            <a:spLocks noGrp="1"/>
          </p:cNvSpPr>
          <p:nvPr>
            <p:ph type="title"/>
          </p:nvPr>
        </p:nvSpPr>
        <p:spPr>
          <a:xfrm>
            <a:off x="3953614" y="0"/>
            <a:ext cx="5771322" cy="1325563"/>
          </a:xfrm>
        </p:spPr>
        <p:txBody>
          <a:bodyPr/>
          <a:lstStyle/>
          <a:p>
            <a:r>
              <a:rPr lang="it-IT" b="1" dirty="0">
                <a:solidFill>
                  <a:srgbClr val="24316F"/>
                </a:solidFill>
                <a:latin typeface="+mn-lt"/>
              </a:rPr>
              <a:t>DORMIRE IN SICUREZZA</a:t>
            </a:r>
          </a:p>
        </p:txBody>
      </p:sp>
      <p:sp>
        <p:nvSpPr>
          <p:cNvPr id="3" name="Segnaposto contenuto 2">
            <a:extLst>
              <a:ext uri="{FF2B5EF4-FFF2-40B4-BE49-F238E27FC236}">
                <a16:creationId xmlns:a16="http://schemas.microsoft.com/office/drawing/2014/main" id="{CCCC2CAC-7180-411C-9D66-A8334631E2EF}"/>
              </a:ext>
            </a:extLst>
          </p:cNvPr>
          <p:cNvSpPr>
            <a:spLocks noGrp="1"/>
          </p:cNvSpPr>
          <p:nvPr>
            <p:ph idx="1"/>
          </p:nvPr>
        </p:nvSpPr>
        <p:spPr>
          <a:xfrm>
            <a:off x="1792357" y="3779543"/>
            <a:ext cx="3856383" cy="3056076"/>
          </a:xfrm>
        </p:spPr>
        <p:txBody>
          <a:bodyPr>
            <a:normAutofit/>
          </a:bodyPr>
          <a:lstStyle/>
          <a:p>
            <a:pPr algn="just"/>
            <a:r>
              <a:rPr lang="it-IT" sz="1600" dirty="0">
                <a:solidFill>
                  <a:srgbClr val="24316F"/>
                </a:solidFill>
                <a:sym typeface="Wingdings" panose="05000000000000000000" pitchFamily="2" charset="2"/>
              </a:rPr>
              <a:t>se offerto al momento dell’addormentamento riduce il rischio di SIDS </a:t>
            </a:r>
          </a:p>
          <a:p>
            <a:pPr algn="just"/>
            <a:r>
              <a:rPr lang="it-IT" sz="1600" dirty="0">
                <a:solidFill>
                  <a:srgbClr val="24316F"/>
                </a:solidFill>
                <a:sym typeface="Wingdings" panose="05000000000000000000" pitchFamily="2" charset="2"/>
              </a:rPr>
              <a:t>offrirlo quando l’allattamento è ben avviato e stabilizzato (non necessario aspettare il 1° mese)</a:t>
            </a:r>
          </a:p>
          <a:p>
            <a:pPr algn="just"/>
            <a:r>
              <a:rPr lang="it-IT" sz="1600" dirty="0">
                <a:solidFill>
                  <a:srgbClr val="24316F"/>
                </a:solidFill>
                <a:sym typeface="Wingdings" panose="05000000000000000000" pitchFamily="2" charset="2"/>
              </a:rPr>
              <a:t>se il bambino lo rifiuta non forzarlo e se lo perde durante il sonno non riposizionarlo in bocca</a:t>
            </a:r>
          </a:p>
          <a:p>
            <a:pPr algn="just"/>
            <a:r>
              <a:rPr lang="it-IT" sz="1600" dirty="0">
                <a:solidFill>
                  <a:srgbClr val="24316F"/>
                </a:solidFill>
                <a:sym typeface="Wingdings" panose="05000000000000000000" pitchFamily="2" charset="2"/>
              </a:rPr>
              <a:t>non legarlo a polso o collo</a:t>
            </a:r>
            <a:endParaRPr lang="it-IT" sz="1600" dirty="0">
              <a:solidFill>
                <a:srgbClr val="24316F"/>
              </a:solidFill>
            </a:endParaRPr>
          </a:p>
        </p:txBody>
      </p:sp>
      <p:pic>
        <p:nvPicPr>
          <p:cNvPr id="5" name="Immagine 4">
            <a:extLst>
              <a:ext uri="{FF2B5EF4-FFF2-40B4-BE49-F238E27FC236}">
                <a16:creationId xmlns:a16="http://schemas.microsoft.com/office/drawing/2014/main" id="{B8984F84-1075-4933-B076-E9CA18BC8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83" y="2063822"/>
            <a:ext cx="1470992" cy="1470992"/>
          </a:xfrm>
          <a:prstGeom prst="rect">
            <a:avLst/>
          </a:prstGeom>
        </p:spPr>
      </p:pic>
      <p:sp>
        <p:nvSpPr>
          <p:cNvPr id="6" name="CasellaDiTesto 5">
            <a:extLst>
              <a:ext uri="{FF2B5EF4-FFF2-40B4-BE49-F238E27FC236}">
                <a16:creationId xmlns:a16="http://schemas.microsoft.com/office/drawing/2014/main" id="{63128901-B1D4-4F95-8C80-9D7EE7CFA1B5}"/>
              </a:ext>
            </a:extLst>
          </p:cNvPr>
          <p:cNvSpPr txBox="1"/>
          <p:nvPr/>
        </p:nvSpPr>
        <p:spPr>
          <a:xfrm>
            <a:off x="7493361" y="3709602"/>
            <a:ext cx="3668019" cy="3077766"/>
          </a:xfrm>
          <a:prstGeom prst="rect">
            <a:avLst/>
          </a:prstGeom>
          <a:noFill/>
        </p:spPr>
        <p:txBody>
          <a:bodyPr wrap="square" rtlCol="0">
            <a:spAutoFit/>
          </a:bodyPr>
          <a:lstStyle/>
          <a:p>
            <a:pPr marL="285750" indent="-285750" algn="just">
              <a:buFont typeface="Arial" panose="020B0604020202020204" pitchFamily="34" charset="0"/>
              <a:buChar char="•"/>
            </a:pPr>
            <a:r>
              <a:rPr lang="it-IT" sz="1600" dirty="0">
                <a:solidFill>
                  <a:srgbClr val="24316F"/>
                </a:solidFill>
              </a:rPr>
              <a:t>Pratica molto diffusa in molte culture</a:t>
            </a:r>
          </a:p>
          <a:p>
            <a:pPr algn="just"/>
            <a:r>
              <a:rPr lang="it-IT" sz="1600" dirty="0">
                <a:solidFill>
                  <a:srgbClr val="24316F"/>
                </a:solidFill>
              </a:rPr>
              <a:t> </a:t>
            </a:r>
          </a:p>
          <a:p>
            <a:pPr marL="285750" indent="-285750" algn="just">
              <a:buFont typeface="Arial" panose="020B0604020202020204" pitchFamily="34" charset="0"/>
              <a:buChar char="•"/>
            </a:pPr>
            <a:r>
              <a:rPr lang="it-IT" sz="1600" dirty="0">
                <a:solidFill>
                  <a:srgbClr val="24316F"/>
                </a:solidFill>
              </a:rPr>
              <a:t>funzione di contenere i movimenti incontrollati, aiutando a stabilizzare il sonno</a:t>
            </a:r>
          </a:p>
          <a:p>
            <a:pPr algn="just"/>
            <a:endParaRPr lang="it-IT" sz="1600" dirty="0">
              <a:solidFill>
                <a:srgbClr val="24316F"/>
              </a:solidFill>
            </a:endParaRPr>
          </a:p>
          <a:p>
            <a:pPr marL="285750" indent="-285750" algn="just">
              <a:buFont typeface="Arial" panose="020B0604020202020204" pitchFamily="34" charset="0"/>
              <a:buChar char="•"/>
            </a:pPr>
            <a:r>
              <a:rPr lang="it-IT" sz="1600" dirty="0">
                <a:solidFill>
                  <a:srgbClr val="24316F"/>
                </a:solidFill>
              </a:rPr>
              <a:t>Utile soprattutto nei prematuri e </a:t>
            </a:r>
            <a:r>
              <a:rPr lang="it-IT" sz="1600" dirty="0" err="1">
                <a:solidFill>
                  <a:srgbClr val="24316F"/>
                </a:solidFill>
              </a:rPr>
              <a:t>lattantini</a:t>
            </a:r>
            <a:r>
              <a:rPr lang="it-IT" sz="1600" dirty="0">
                <a:solidFill>
                  <a:srgbClr val="24316F"/>
                </a:solidFill>
              </a:rPr>
              <a:t> di basso peso</a:t>
            </a:r>
          </a:p>
          <a:p>
            <a:pPr algn="just"/>
            <a:endParaRPr lang="it-IT" sz="1600" dirty="0">
              <a:solidFill>
                <a:srgbClr val="24316F"/>
              </a:solidFill>
            </a:endParaRPr>
          </a:p>
          <a:p>
            <a:pPr marL="285750" indent="-285750" algn="just">
              <a:buFont typeface="Arial" panose="020B0604020202020204" pitchFamily="34" charset="0"/>
              <a:buChar char="•"/>
            </a:pPr>
            <a:r>
              <a:rPr lang="it-IT" sz="1600" dirty="0">
                <a:solidFill>
                  <a:srgbClr val="24316F"/>
                </a:solidFill>
              </a:rPr>
              <a:t>Dai 2-4 mesi ne avranno meno bisogno </a:t>
            </a:r>
          </a:p>
          <a:p>
            <a:endParaRPr lang="it-IT" dirty="0"/>
          </a:p>
        </p:txBody>
      </p:sp>
      <p:pic>
        <p:nvPicPr>
          <p:cNvPr id="10" name="Immagine 9">
            <a:extLst>
              <a:ext uri="{FF2B5EF4-FFF2-40B4-BE49-F238E27FC236}">
                <a16:creationId xmlns:a16="http://schemas.microsoft.com/office/drawing/2014/main" id="{0B021A71-3F4B-4B25-A6A0-47A8B509F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127" y="2166681"/>
            <a:ext cx="2553353" cy="1276677"/>
          </a:xfrm>
          <a:prstGeom prst="rect">
            <a:avLst/>
          </a:prstGeom>
        </p:spPr>
      </p:pic>
      <p:sp>
        <p:nvSpPr>
          <p:cNvPr id="11" name="CasellaDiTesto 10">
            <a:extLst>
              <a:ext uri="{FF2B5EF4-FFF2-40B4-BE49-F238E27FC236}">
                <a16:creationId xmlns:a16="http://schemas.microsoft.com/office/drawing/2014/main" id="{8864C2F2-CFAC-4E84-9D69-02CFAEC1F592}"/>
              </a:ext>
            </a:extLst>
          </p:cNvPr>
          <p:cNvSpPr txBox="1"/>
          <p:nvPr/>
        </p:nvSpPr>
        <p:spPr>
          <a:xfrm>
            <a:off x="2920350" y="1321330"/>
            <a:ext cx="1247457" cy="461665"/>
          </a:xfrm>
          <a:prstGeom prst="rect">
            <a:avLst/>
          </a:prstGeom>
          <a:noFill/>
        </p:spPr>
        <p:txBody>
          <a:bodyPr wrap="none" rtlCol="0">
            <a:spAutoFit/>
          </a:bodyPr>
          <a:lstStyle/>
          <a:p>
            <a:r>
              <a:rPr lang="it-IT" sz="2400" b="1" dirty="0">
                <a:solidFill>
                  <a:srgbClr val="F0A0B1"/>
                </a:solidFill>
                <a:effectLst>
                  <a:outerShdw blurRad="38100" dist="38100" dir="2700000" algn="tl">
                    <a:srgbClr val="000000">
                      <a:alpha val="43137"/>
                    </a:srgbClr>
                  </a:outerShdw>
                </a:effectLst>
              </a:rPr>
              <a:t>CIUCCIO</a:t>
            </a:r>
          </a:p>
        </p:txBody>
      </p:sp>
      <p:sp>
        <p:nvSpPr>
          <p:cNvPr id="12" name="CasellaDiTesto 11">
            <a:extLst>
              <a:ext uri="{FF2B5EF4-FFF2-40B4-BE49-F238E27FC236}">
                <a16:creationId xmlns:a16="http://schemas.microsoft.com/office/drawing/2014/main" id="{25B94E98-6227-49A4-8072-89221A7A4033}"/>
              </a:ext>
            </a:extLst>
          </p:cNvPr>
          <p:cNvSpPr txBox="1"/>
          <p:nvPr/>
        </p:nvSpPr>
        <p:spPr>
          <a:xfrm>
            <a:off x="7949127" y="1388074"/>
            <a:ext cx="1775807" cy="461665"/>
          </a:xfrm>
          <a:prstGeom prst="rect">
            <a:avLst/>
          </a:prstGeom>
          <a:noFill/>
        </p:spPr>
        <p:txBody>
          <a:bodyPr wrap="none" rtlCol="0">
            <a:spAutoFit/>
          </a:bodyPr>
          <a:lstStyle/>
          <a:p>
            <a:r>
              <a:rPr lang="it-IT" sz="2400" b="1" dirty="0">
                <a:solidFill>
                  <a:srgbClr val="F0A0B1"/>
                </a:solidFill>
                <a:effectLst>
                  <a:outerShdw blurRad="38100" dist="38100" dir="2700000" algn="tl">
                    <a:srgbClr val="000000">
                      <a:alpha val="43137"/>
                    </a:srgbClr>
                  </a:outerShdw>
                </a:effectLst>
              </a:rPr>
              <a:t>SWADDLING</a:t>
            </a:r>
          </a:p>
        </p:txBody>
      </p:sp>
    </p:spTree>
    <p:extLst>
      <p:ext uri="{BB962C8B-B14F-4D97-AF65-F5344CB8AC3E}">
        <p14:creationId xmlns:p14="http://schemas.microsoft.com/office/powerpoint/2010/main" val="220812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10"/>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B6D872B-4229-41EF-A16B-84959A578E3C}"/>
              </a:ext>
            </a:extLst>
          </p:cNvPr>
          <p:cNvSpPr txBox="1">
            <a:spLocks/>
          </p:cNvSpPr>
          <p:nvPr/>
        </p:nvSpPr>
        <p:spPr>
          <a:xfrm>
            <a:off x="2657061" y="437836"/>
            <a:ext cx="716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3° MESE</a:t>
            </a:r>
            <a:endParaRPr lang="it-IT" dirty="0">
              <a:latin typeface="+mn-lt"/>
            </a:endParaRPr>
          </a:p>
        </p:txBody>
      </p:sp>
      <p:sp>
        <p:nvSpPr>
          <p:cNvPr id="5" name="CasellaDiTesto 4">
            <a:extLst>
              <a:ext uri="{FF2B5EF4-FFF2-40B4-BE49-F238E27FC236}">
                <a16:creationId xmlns:a16="http://schemas.microsoft.com/office/drawing/2014/main" id="{68E8C9A4-48E2-4686-B94B-4D693805261A}"/>
              </a:ext>
            </a:extLst>
          </p:cNvPr>
          <p:cNvSpPr txBox="1"/>
          <p:nvPr/>
        </p:nvSpPr>
        <p:spPr>
          <a:xfrm>
            <a:off x="2107619" y="4367463"/>
            <a:ext cx="4612105" cy="830997"/>
          </a:xfrm>
          <a:prstGeom prst="rect">
            <a:avLst/>
          </a:prstGeom>
          <a:noFill/>
        </p:spPr>
        <p:txBody>
          <a:bodyPr wrap="square" rtlCol="0">
            <a:spAutoFit/>
          </a:bodyPr>
          <a:lstStyle/>
          <a:p>
            <a:pPr algn="ctr"/>
            <a:r>
              <a:rPr lang="it-IT" sz="4800" b="1" dirty="0">
                <a:solidFill>
                  <a:schemeClr val="accent1">
                    <a:lumMod val="60000"/>
                    <a:lumOff val="40000"/>
                  </a:schemeClr>
                </a:solidFill>
              </a:rPr>
              <a:t>MICHELE</a:t>
            </a:r>
          </a:p>
        </p:txBody>
      </p:sp>
      <p:pic>
        <p:nvPicPr>
          <p:cNvPr id="7" name="Picture 2" descr="A group of babies in different poses&#10;&#10;Description automatically generated">
            <a:extLst>
              <a:ext uri="{FF2B5EF4-FFF2-40B4-BE49-F238E27FC236}">
                <a16:creationId xmlns:a16="http://schemas.microsoft.com/office/drawing/2014/main" id="{FC80D090-E394-7210-246C-6061964C57F9}"/>
              </a:ext>
            </a:extLst>
          </p:cNvPr>
          <p:cNvPicPr>
            <a:picLocks noChangeAspect="1"/>
          </p:cNvPicPr>
          <p:nvPr/>
        </p:nvPicPr>
        <p:blipFill rotWithShape="1">
          <a:blip r:embed="rId3"/>
          <a:srcRect r="67294"/>
          <a:stretch/>
        </p:blipFill>
        <p:spPr>
          <a:xfrm>
            <a:off x="7528093" y="1511541"/>
            <a:ext cx="3781590" cy="4847276"/>
          </a:xfrm>
          <a:prstGeom prst="rect">
            <a:avLst/>
          </a:prstGeom>
        </p:spPr>
      </p:pic>
    </p:spTree>
    <p:extLst>
      <p:ext uri="{BB962C8B-B14F-4D97-AF65-F5344CB8AC3E}">
        <p14:creationId xmlns:p14="http://schemas.microsoft.com/office/powerpoint/2010/main" val="267132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742CD8-AEF7-4835-A667-DA0F45A84D0A}"/>
              </a:ext>
            </a:extLst>
          </p:cNvPr>
          <p:cNvSpPr>
            <a:spLocks noGrp="1"/>
          </p:cNvSpPr>
          <p:nvPr>
            <p:ph type="title"/>
          </p:nvPr>
        </p:nvSpPr>
        <p:spPr>
          <a:xfrm>
            <a:off x="2143539" y="385003"/>
            <a:ext cx="7904922" cy="1325563"/>
          </a:xfrm>
        </p:spPr>
        <p:txBody>
          <a:bodyPr/>
          <a:lstStyle/>
          <a:p>
            <a:r>
              <a:rPr lang="it-IT" b="1" dirty="0">
                <a:solidFill>
                  <a:srgbClr val="24316F"/>
                </a:solidFill>
                <a:latin typeface="+mn-lt"/>
              </a:rPr>
              <a:t>BILANCIO DI SALUTE 3 MESI</a:t>
            </a:r>
            <a:endParaRPr lang="it-IT" b="1" dirty="0">
              <a:latin typeface="+mn-lt"/>
            </a:endParaRPr>
          </a:p>
        </p:txBody>
      </p:sp>
      <p:sp>
        <p:nvSpPr>
          <p:cNvPr id="3" name="Segnaposto contenuto 2">
            <a:extLst>
              <a:ext uri="{FF2B5EF4-FFF2-40B4-BE49-F238E27FC236}">
                <a16:creationId xmlns:a16="http://schemas.microsoft.com/office/drawing/2014/main" id="{DB993F89-5EE0-4096-AE19-FEA62D2A86A0}"/>
              </a:ext>
            </a:extLst>
          </p:cNvPr>
          <p:cNvSpPr>
            <a:spLocks noGrp="1"/>
          </p:cNvSpPr>
          <p:nvPr>
            <p:ph idx="1"/>
          </p:nvPr>
        </p:nvSpPr>
        <p:spPr>
          <a:xfrm>
            <a:off x="1779104" y="1845503"/>
            <a:ext cx="9760226" cy="3939071"/>
          </a:xfrm>
        </p:spPr>
        <p:txBody>
          <a:bodyPr>
            <a:normAutofit fontScale="77500" lnSpcReduction="20000"/>
          </a:bodyPr>
          <a:lstStyle/>
          <a:p>
            <a:pPr algn="just">
              <a:buFont typeface="Wingdings" panose="05000000000000000000" pitchFamily="2" charset="2"/>
              <a:buChar char="Ø"/>
            </a:pPr>
            <a:r>
              <a:rPr lang="it-IT" dirty="0">
                <a:solidFill>
                  <a:srgbClr val="24316F"/>
                </a:solidFill>
              </a:rPr>
              <a:t>Tra i 2 e i 3 mesi sorride e vocalizza (interazioni più gratificanti)</a:t>
            </a:r>
          </a:p>
          <a:p>
            <a:pPr marL="0" indent="0" algn="just">
              <a:buNone/>
            </a:pPr>
            <a:endParaRPr lang="it-IT" dirty="0">
              <a:solidFill>
                <a:srgbClr val="24316F"/>
              </a:solidFill>
            </a:endParaRPr>
          </a:p>
          <a:p>
            <a:pPr algn="just">
              <a:buFont typeface="Wingdings" panose="05000000000000000000" pitchFamily="2" charset="2"/>
              <a:buChar char="Ø"/>
            </a:pPr>
            <a:r>
              <a:rPr lang="it-IT" dirty="0">
                <a:solidFill>
                  <a:srgbClr val="24316F"/>
                </a:solidFill>
              </a:rPr>
              <a:t>Il comportamento è più stabile organizzato, controlla meglio i propri movimenti, è in grado di mantenere da solo posizioni nuove</a:t>
            </a:r>
          </a:p>
          <a:p>
            <a:pPr marL="0" indent="0" algn="just">
              <a:buNone/>
            </a:pPr>
            <a:endParaRPr lang="it-IT" dirty="0">
              <a:solidFill>
                <a:srgbClr val="24316F"/>
              </a:solidFill>
            </a:endParaRPr>
          </a:p>
          <a:p>
            <a:pPr algn="just">
              <a:buFont typeface="Wingdings" panose="05000000000000000000" pitchFamily="2" charset="2"/>
              <a:buChar char="Ø"/>
            </a:pPr>
            <a:r>
              <a:rPr lang="it-IT" dirty="0">
                <a:solidFill>
                  <a:srgbClr val="24316F"/>
                </a:solidFill>
              </a:rPr>
              <a:t>A 12-14 settimane cessano le coliche, si riducono o scompaiono i tremori, i sobbalzi, i cambiamenti improvvisi del colorito cutaneo, rigurgiti, singhiozzi</a:t>
            </a:r>
          </a:p>
          <a:p>
            <a:pPr marL="0" indent="0" algn="just">
              <a:buNone/>
            </a:pPr>
            <a:endParaRPr lang="it-IT" dirty="0">
              <a:solidFill>
                <a:srgbClr val="24316F"/>
              </a:solidFill>
            </a:endParaRPr>
          </a:p>
          <a:p>
            <a:pPr>
              <a:buFont typeface="Wingdings" panose="05000000000000000000" pitchFamily="2" charset="2"/>
              <a:buChar char="Ø"/>
            </a:pPr>
            <a:r>
              <a:rPr lang="it-IT" dirty="0">
                <a:solidFill>
                  <a:srgbClr val="24316F"/>
                </a:solidFill>
              </a:rPr>
              <a:t>Dai 3-4 mesi il bambino inizia a sincronizzare i suoi ritmi con quelli esterni: </a:t>
            </a:r>
          </a:p>
          <a:p>
            <a:pPr marL="0" indent="0">
              <a:buNone/>
            </a:pPr>
            <a:endParaRPr lang="it-IT" dirty="0">
              <a:solidFill>
                <a:srgbClr val="24316F"/>
              </a:solidFill>
            </a:endParaRPr>
          </a:p>
          <a:p>
            <a:pPr lvl="1">
              <a:buFont typeface="Wingdings" panose="05000000000000000000" pitchFamily="2" charset="2"/>
              <a:buChar char="à"/>
            </a:pPr>
            <a:r>
              <a:rPr lang="it-IT" u="sng" dirty="0">
                <a:solidFill>
                  <a:srgbClr val="24316F"/>
                </a:solidFill>
              </a:rPr>
              <a:t> ritmo luce –buio </a:t>
            </a:r>
            <a:r>
              <a:rPr lang="it-IT" dirty="0">
                <a:solidFill>
                  <a:srgbClr val="24316F"/>
                </a:solidFill>
              </a:rPr>
              <a:t>(secrezione di </a:t>
            </a:r>
            <a:r>
              <a:rPr lang="it-IT" b="1" dirty="0">
                <a:solidFill>
                  <a:srgbClr val="F0A0B1"/>
                </a:solidFill>
              </a:rPr>
              <a:t>MELATONINA</a:t>
            </a:r>
            <a:r>
              <a:rPr lang="it-IT" dirty="0">
                <a:solidFill>
                  <a:srgbClr val="24316F"/>
                </a:solidFill>
              </a:rPr>
              <a:t>, </a:t>
            </a:r>
            <a:r>
              <a:rPr lang="it-IT" b="1" dirty="0">
                <a:solidFill>
                  <a:srgbClr val="24316F"/>
                </a:solidFill>
              </a:rPr>
              <a:t>significativa dai 3 mesi</a:t>
            </a:r>
            <a:r>
              <a:rPr lang="it-IT" dirty="0">
                <a:solidFill>
                  <a:srgbClr val="24316F"/>
                </a:solidFill>
              </a:rPr>
              <a:t>)</a:t>
            </a:r>
          </a:p>
          <a:p>
            <a:pPr lvl="1">
              <a:buFont typeface="Wingdings" panose="05000000000000000000" pitchFamily="2" charset="2"/>
              <a:buChar char="à"/>
            </a:pPr>
            <a:r>
              <a:rPr lang="it-IT" dirty="0">
                <a:solidFill>
                  <a:srgbClr val="24316F"/>
                </a:solidFill>
              </a:rPr>
              <a:t> </a:t>
            </a:r>
            <a:r>
              <a:rPr lang="it-IT" u="sng" dirty="0">
                <a:solidFill>
                  <a:srgbClr val="24316F"/>
                </a:solidFill>
              </a:rPr>
              <a:t>ritmicità e qualità di pasti e delle attività sociali </a:t>
            </a:r>
          </a:p>
          <a:p>
            <a:pPr lvl="1">
              <a:buFont typeface="Wingdings" panose="05000000000000000000" pitchFamily="2" charset="2"/>
              <a:buChar char="à"/>
            </a:pPr>
            <a:endParaRPr lang="it-IT" u="sng" dirty="0">
              <a:solidFill>
                <a:srgbClr val="24316F"/>
              </a:solidFill>
            </a:endParaRPr>
          </a:p>
          <a:p>
            <a:pPr lvl="1">
              <a:buFont typeface="Wingdings" panose="05000000000000000000" pitchFamily="2" charset="2"/>
              <a:buChar char="à"/>
            </a:pPr>
            <a:endParaRPr lang="it-IT" dirty="0">
              <a:solidFill>
                <a:srgbClr val="24316F"/>
              </a:solidFill>
            </a:endParaRPr>
          </a:p>
          <a:p>
            <a:pPr marL="0" indent="0" algn="just">
              <a:buNone/>
            </a:pPr>
            <a:endParaRPr lang="it-IT" dirty="0">
              <a:solidFill>
                <a:srgbClr val="24316F"/>
              </a:solidFill>
            </a:endParaRPr>
          </a:p>
          <a:p>
            <a:endParaRPr lang="it-IT" dirty="0"/>
          </a:p>
        </p:txBody>
      </p:sp>
      <p:sp>
        <p:nvSpPr>
          <p:cNvPr id="4" name="CasellaDiTesto 3">
            <a:extLst>
              <a:ext uri="{FF2B5EF4-FFF2-40B4-BE49-F238E27FC236}">
                <a16:creationId xmlns:a16="http://schemas.microsoft.com/office/drawing/2014/main" id="{6E9AFE91-21E0-40BD-9328-EF324C757B47}"/>
              </a:ext>
            </a:extLst>
          </p:cNvPr>
          <p:cNvSpPr txBox="1"/>
          <p:nvPr/>
        </p:nvSpPr>
        <p:spPr>
          <a:xfrm>
            <a:off x="4750904" y="6112565"/>
            <a:ext cx="3690819" cy="677108"/>
          </a:xfrm>
          <a:prstGeom prst="rect">
            <a:avLst/>
          </a:prstGeom>
          <a:noFill/>
        </p:spPr>
        <p:txBody>
          <a:bodyPr wrap="none" rtlCol="0">
            <a:spAutoFit/>
          </a:bodyPr>
          <a:lstStyle/>
          <a:p>
            <a:r>
              <a:rPr lang="it-IT" sz="2000" b="1" dirty="0">
                <a:solidFill>
                  <a:srgbClr val="24316F"/>
                </a:solidFill>
              </a:rPr>
              <a:t>Adattamento al ciclo delle 24 ore</a:t>
            </a:r>
          </a:p>
          <a:p>
            <a:endParaRPr lang="it-IT" dirty="0"/>
          </a:p>
        </p:txBody>
      </p:sp>
      <p:sp>
        <p:nvSpPr>
          <p:cNvPr id="5" name="Freccia circolare a destra 4">
            <a:extLst>
              <a:ext uri="{FF2B5EF4-FFF2-40B4-BE49-F238E27FC236}">
                <a16:creationId xmlns:a16="http://schemas.microsoft.com/office/drawing/2014/main" id="{78CAF2EE-6822-4321-81E9-7B6512889F7E}"/>
              </a:ext>
            </a:extLst>
          </p:cNvPr>
          <p:cNvSpPr/>
          <p:nvPr/>
        </p:nvSpPr>
        <p:spPr>
          <a:xfrm rot="19051403">
            <a:off x="3862320" y="5829964"/>
            <a:ext cx="614289" cy="10511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32457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742CD8-AEF7-4835-A667-DA0F45A84D0A}"/>
              </a:ext>
            </a:extLst>
          </p:cNvPr>
          <p:cNvSpPr>
            <a:spLocks noGrp="1"/>
          </p:cNvSpPr>
          <p:nvPr>
            <p:ph type="title"/>
          </p:nvPr>
        </p:nvSpPr>
        <p:spPr>
          <a:xfrm>
            <a:off x="2229678" y="365125"/>
            <a:ext cx="6655904" cy="1325563"/>
          </a:xfrm>
        </p:spPr>
        <p:txBody>
          <a:bodyPr/>
          <a:lstStyle/>
          <a:p>
            <a:r>
              <a:rPr lang="it-IT" b="1" dirty="0">
                <a:solidFill>
                  <a:srgbClr val="24316F"/>
                </a:solidFill>
                <a:latin typeface="+mn-lt"/>
              </a:rPr>
              <a:t>BILANCIO DI SALUTE 3 MESI</a:t>
            </a:r>
            <a:endParaRPr lang="it-IT" b="1" dirty="0">
              <a:latin typeface="+mn-lt"/>
            </a:endParaRPr>
          </a:p>
        </p:txBody>
      </p:sp>
      <p:pic>
        <p:nvPicPr>
          <p:cNvPr id="5" name="Immagine 4">
            <a:extLst>
              <a:ext uri="{FF2B5EF4-FFF2-40B4-BE49-F238E27FC236}">
                <a16:creationId xmlns:a16="http://schemas.microsoft.com/office/drawing/2014/main" id="{016EB0DB-B671-4297-853D-ED999E6C1F0B}"/>
              </a:ext>
            </a:extLst>
          </p:cNvPr>
          <p:cNvPicPr>
            <a:picLocks noChangeAspect="1"/>
          </p:cNvPicPr>
          <p:nvPr/>
        </p:nvPicPr>
        <p:blipFill>
          <a:blip r:embed="rId2"/>
          <a:stretch>
            <a:fillRect/>
          </a:stretch>
        </p:blipFill>
        <p:spPr>
          <a:xfrm>
            <a:off x="1542620" y="1819667"/>
            <a:ext cx="5338019" cy="3246603"/>
          </a:xfrm>
          <a:prstGeom prst="rect">
            <a:avLst/>
          </a:prstGeom>
        </p:spPr>
      </p:pic>
      <p:sp>
        <p:nvSpPr>
          <p:cNvPr id="6" name="Segnaposto contenuto 2">
            <a:extLst>
              <a:ext uri="{FF2B5EF4-FFF2-40B4-BE49-F238E27FC236}">
                <a16:creationId xmlns:a16="http://schemas.microsoft.com/office/drawing/2014/main" id="{C90A91A0-B403-44EB-847B-B1D337134178}"/>
              </a:ext>
            </a:extLst>
          </p:cNvPr>
          <p:cNvSpPr>
            <a:spLocks noGrp="1"/>
          </p:cNvSpPr>
          <p:nvPr>
            <p:ph idx="1"/>
          </p:nvPr>
        </p:nvSpPr>
        <p:spPr>
          <a:xfrm>
            <a:off x="7675060" y="2014871"/>
            <a:ext cx="3891303" cy="3705981"/>
          </a:xfrm>
        </p:spPr>
        <p:txBody>
          <a:bodyPr>
            <a:normAutofit/>
          </a:bodyPr>
          <a:lstStyle/>
          <a:p>
            <a:pPr marL="0" indent="0" algn="just">
              <a:buNone/>
            </a:pPr>
            <a:r>
              <a:rPr lang="it-IT" sz="2000" dirty="0">
                <a:solidFill>
                  <a:srgbClr val="24316F"/>
                </a:solidFill>
              </a:rPr>
              <a:t>Verso i 4-6 mesi la maggioranza dei lattanti:</a:t>
            </a:r>
          </a:p>
          <a:p>
            <a:pPr marL="0" indent="0" algn="just">
              <a:buNone/>
            </a:pPr>
            <a:r>
              <a:rPr lang="it-IT" sz="2000" dirty="0">
                <a:solidFill>
                  <a:srgbClr val="24316F"/>
                </a:solidFill>
              </a:rPr>
              <a:t> - </a:t>
            </a:r>
            <a:r>
              <a:rPr lang="it-IT" sz="2000" b="1" u="sng" dirty="0">
                <a:solidFill>
                  <a:srgbClr val="F0A0B1"/>
                </a:solidFill>
                <a:effectLst>
                  <a:outerShdw blurRad="38100" dist="38100" dir="2700000" algn="tl">
                    <a:srgbClr val="000000">
                      <a:alpha val="43137"/>
                    </a:srgbClr>
                  </a:outerShdw>
                </a:effectLst>
              </a:rPr>
              <a:t>3 sonnellini diurni </a:t>
            </a:r>
            <a:r>
              <a:rPr lang="it-IT" sz="2000" dirty="0">
                <a:solidFill>
                  <a:srgbClr val="24316F"/>
                </a:solidFill>
              </a:rPr>
              <a:t>(metà mattina, primo pomeriggio e tardo pomeriggio)</a:t>
            </a:r>
          </a:p>
          <a:p>
            <a:pPr marL="0" indent="0" algn="just">
              <a:buNone/>
            </a:pPr>
            <a:r>
              <a:rPr lang="it-IT" sz="2000" dirty="0">
                <a:solidFill>
                  <a:srgbClr val="24316F"/>
                </a:solidFill>
              </a:rPr>
              <a:t> - il periodo di </a:t>
            </a:r>
            <a:r>
              <a:rPr lang="it-IT" sz="2000" b="1" u="sng" dirty="0">
                <a:solidFill>
                  <a:srgbClr val="F0A0B1"/>
                </a:solidFill>
                <a:effectLst>
                  <a:outerShdw blurRad="38100" dist="38100" dir="2700000" algn="tl">
                    <a:srgbClr val="000000">
                      <a:alpha val="43137"/>
                    </a:srgbClr>
                  </a:outerShdw>
                </a:effectLst>
              </a:rPr>
              <a:t>sonno notturno </a:t>
            </a:r>
            <a:r>
              <a:rPr lang="it-IT" sz="2000" dirty="0">
                <a:solidFill>
                  <a:srgbClr val="24316F"/>
                </a:solidFill>
              </a:rPr>
              <a:t>si allunga (circa 9 ore), persiste frammentato (circa 2-3 risvegli) e i cicli di sonno notturno si allungano</a:t>
            </a:r>
          </a:p>
          <a:p>
            <a:pPr marL="0" indent="0" algn="just">
              <a:buNone/>
            </a:pPr>
            <a:r>
              <a:rPr lang="it-IT" sz="2000" dirty="0">
                <a:solidFill>
                  <a:srgbClr val="24316F"/>
                </a:solidFill>
              </a:rPr>
              <a:t>- Il sonno notturno è preceduto da circa 3 ore di veglia; </a:t>
            </a:r>
          </a:p>
        </p:txBody>
      </p:sp>
      <p:sp>
        <p:nvSpPr>
          <p:cNvPr id="4" name="Ovale 3">
            <a:extLst>
              <a:ext uri="{FF2B5EF4-FFF2-40B4-BE49-F238E27FC236}">
                <a16:creationId xmlns:a16="http://schemas.microsoft.com/office/drawing/2014/main" id="{5E498946-6E42-4FD8-AF1D-A10796446EF2}"/>
              </a:ext>
            </a:extLst>
          </p:cNvPr>
          <p:cNvSpPr/>
          <p:nvPr/>
        </p:nvSpPr>
        <p:spPr>
          <a:xfrm>
            <a:off x="2229678" y="2543452"/>
            <a:ext cx="722065" cy="1461053"/>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EAFCCB7E-A849-4FF4-9764-D1FAF8F4BD7C}"/>
              </a:ext>
            </a:extLst>
          </p:cNvPr>
          <p:cNvSpPr txBox="1"/>
          <p:nvPr/>
        </p:nvSpPr>
        <p:spPr>
          <a:xfrm>
            <a:off x="1649984" y="5415657"/>
            <a:ext cx="5338018" cy="830997"/>
          </a:xfrm>
          <a:prstGeom prst="rect">
            <a:avLst/>
          </a:prstGeom>
          <a:noFill/>
        </p:spPr>
        <p:txBody>
          <a:bodyPr wrap="square" rtlCol="0">
            <a:spAutoFit/>
          </a:bodyPr>
          <a:lstStyle/>
          <a:p>
            <a:pPr algn="just"/>
            <a:r>
              <a:rPr lang="it-IT" sz="1600" dirty="0">
                <a:solidFill>
                  <a:srgbClr val="24316F"/>
                </a:solidFill>
              </a:rPr>
              <a:t>Si consolida un’alternanza regolare di </a:t>
            </a:r>
            <a:r>
              <a:rPr lang="it-IT" sz="1600" b="1" dirty="0">
                <a:solidFill>
                  <a:srgbClr val="24316F"/>
                </a:solidFill>
              </a:rPr>
              <a:t>sonno attivo </a:t>
            </a:r>
            <a:r>
              <a:rPr lang="it-IT" sz="1600" dirty="0">
                <a:solidFill>
                  <a:srgbClr val="24316F"/>
                </a:solidFill>
              </a:rPr>
              <a:t>(instabile, leggero, vulnerabile con risvegli frequenti) e </a:t>
            </a:r>
            <a:r>
              <a:rPr lang="it-IT" sz="1600" b="1" dirty="0">
                <a:solidFill>
                  <a:srgbClr val="24316F"/>
                </a:solidFill>
              </a:rPr>
              <a:t>sonno quieto</a:t>
            </a:r>
            <a:r>
              <a:rPr lang="it-IT" sz="1600" dirty="0">
                <a:solidFill>
                  <a:srgbClr val="24316F"/>
                </a:solidFill>
              </a:rPr>
              <a:t>, che aumenta progressivamente. </a:t>
            </a:r>
          </a:p>
        </p:txBody>
      </p:sp>
    </p:spTree>
    <p:extLst>
      <p:ext uri="{BB962C8B-B14F-4D97-AF65-F5344CB8AC3E}">
        <p14:creationId xmlns:p14="http://schemas.microsoft.com/office/powerpoint/2010/main" val="36254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d angolo ripiegato 4">
            <a:extLst>
              <a:ext uri="{FF2B5EF4-FFF2-40B4-BE49-F238E27FC236}">
                <a16:creationId xmlns:a16="http://schemas.microsoft.com/office/drawing/2014/main" id="{47FB885D-CB4A-499B-B5DA-84463B6467CE}"/>
              </a:ext>
            </a:extLst>
          </p:cNvPr>
          <p:cNvSpPr/>
          <p:nvPr/>
        </p:nvSpPr>
        <p:spPr>
          <a:xfrm>
            <a:off x="4030579" y="1792705"/>
            <a:ext cx="7820526" cy="4829379"/>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CF742CD8-AEF7-4835-A667-DA0F45A84D0A}"/>
              </a:ext>
            </a:extLst>
          </p:cNvPr>
          <p:cNvSpPr>
            <a:spLocks noGrp="1"/>
          </p:cNvSpPr>
          <p:nvPr>
            <p:ph type="title"/>
          </p:nvPr>
        </p:nvSpPr>
        <p:spPr>
          <a:xfrm>
            <a:off x="1689652" y="235916"/>
            <a:ext cx="8627165" cy="1325563"/>
          </a:xfrm>
        </p:spPr>
        <p:txBody>
          <a:bodyPr>
            <a:normAutofit fontScale="90000"/>
          </a:bodyPr>
          <a:lstStyle/>
          <a:p>
            <a:pPr algn="ctr"/>
            <a:r>
              <a:rPr lang="it-IT" b="1" dirty="0">
                <a:solidFill>
                  <a:srgbClr val="24316F"/>
                </a:solidFill>
                <a:latin typeface="+mn-lt"/>
              </a:rPr>
              <a:t>ROUTINE DELL’ADDORMENTAMENTO DAI 3 MESI</a:t>
            </a:r>
          </a:p>
        </p:txBody>
      </p:sp>
      <p:sp>
        <p:nvSpPr>
          <p:cNvPr id="3" name="Segnaposto contenuto 2">
            <a:extLst>
              <a:ext uri="{FF2B5EF4-FFF2-40B4-BE49-F238E27FC236}">
                <a16:creationId xmlns:a16="http://schemas.microsoft.com/office/drawing/2014/main" id="{DB993F89-5EE0-4096-AE19-FEA62D2A86A0}"/>
              </a:ext>
            </a:extLst>
          </p:cNvPr>
          <p:cNvSpPr>
            <a:spLocks noGrp="1"/>
          </p:cNvSpPr>
          <p:nvPr>
            <p:ph idx="1"/>
          </p:nvPr>
        </p:nvSpPr>
        <p:spPr>
          <a:xfrm>
            <a:off x="4186989" y="2141621"/>
            <a:ext cx="7441270" cy="4417679"/>
          </a:xfrm>
        </p:spPr>
        <p:txBody>
          <a:bodyPr>
            <a:normAutofit fontScale="55000" lnSpcReduction="20000"/>
          </a:bodyPr>
          <a:lstStyle/>
          <a:p>
            <a:pPr algn="just">
              <a:buFont typeface="Wingdings" panose="05000000000000000000" pitchFamily="2" charset="2"/>
              <a:buChar char="ü"/>
            </a:pPr>
            <a:r>
              <a:rPr lang="it-IT" sz="3300" dirty="0">
                <a:solidFill>
                  <a:srgbClr val="24316F"/>
                </a:solidFill>
              </a:rPr>
              <a:t>Due attività che lo rilassino la sera sempre uguali (cantare una canzone e ascoltare musica rilassante sempre uguale ogni sera o massaggio)</a:t>
            </a:r>
          </a:p>
          <a:p>
            <a:pPr algn="just">
              <a:buFont typeface="Wingdings" panose="05000000000000000000" pitchFamily="2" charset="2"/>
              <a:buChar char="ü"/>
            </a:pPr>
            <a:r>
              <a:rPr lang="it-IT" sz="3300" dirty="0">
                <a:solidFill>
                  <a:srgbClr val="24316F"/>
                </a:solidFill>
              </a:rPr>
              <a:t>Prendersi il tempo da dedicare al bambino, in modo che il bambino </a:t>
            </a:r>
            <a:r>
              <a:rPr lang="it-IT" sz="3300" b="1" dirty="0">
                <a:solidFill>
                  <a:srgbClr val="24316F"/>
                </a:solidFill>
              </a:rPr>
              <a:t>ASSOCI una condizione piacevole al sonno</a:t>
            </a:r>
          </a:p>
          <a:p>
            <a:pPr algn="just">
              <a:buFont typeface="Wingdings" panose="05000000000000000000" pitchFamily="2" charset="2"/>
              <a:buChar char="ü"/>
            </a:pPr>
            <a:r>
              <a:rPr lang="it-IT" sz="3300" dirty="0">
                <a:solidFill>
                  <a:srgbClr val="24316F"/>
                </a:solidFill>
              </a:rPr>
              <a:t>Bagnetto serale (se rilassa) sempre alla stessa ora</a:t>
            </a:r>
          </a:p>
          <a:p>
            <a:pPr algn="just">
              <a:buFont typeface="Wingdings" panose="05000000000000000000" pitchFamily="2" charset="2"/>
              <a:buChar char="ü"/>
            </a:pPr>
            <a:r>
              <a:rPr lang="it-IT" sz="3300" dirty="0">
                <a:solidFill>
                  <a:srgbClr val="24316F"/>
                </a:solidFill>
              </a:rPr>
              <a:t>Provare a non addormentare SOLO E SEMPRE il piccolo al seno o al biberon,  INIZIARE A SPERIMENTARE ANCHE ALTRE MODALITA’ senza stress</a:t>
            </a:r>
          </a:p>
          <a:p>
            <a:pPr algn="just">
              <a:buFont typeface="Wingdings" panose="05000000000000000000" pitchFamily="2" charset="2"/>
              <a:buChar char="ü"/>
            </a:pPr>
            <a:r>
              <a:rPr lang="it-IT" sz="3300" dirty="0">
                <a:solidFill>
                  <a:srgbClr val="24316F"/>
                </a:solidFill>
              </a:rPr>
              <a:t>Alcune musiche o carillon (con piccole figure di animali che girano) messi sopra il letto del piccolo possono causare sovraeccitazioni visive o uditive che interferiscono con l’addormentamento. Meglio tornare alle vecchie canzoncine o ninna-nanne con la voce dei genitori (meglio di una musica meccanica).</a:t>
            </a:r>
          </a:p>
          <a:p>
            <a:pPr algn="just">
              <a:buFont typeface="Wingdings" panose="05000000000000000000" pitchFamily="2" charset="2"/>
              <a:buChar char="ü"/>
            </a:pPr>
            <a:r>
              <a:rPr lang="it-IT" sz="3300" dirty="0">
                <a:solidFill>
                  <a:srgbClr val="24316F"/>
                </a:solidFill>
              </a:rPr>
              <a:t>Provare ad adagiarlo nel lettino ai primi segni di stanchezza (sbadigli, movimenti di braccia e gambe come se fossero irritati o disturbati, sguardo perso nel vuoto…)</a:t>
            </a:r>
          </a:p>
          <a:p>
            <a:pPr algn="just">
              <a:buFont typeface="Wingdings" panose="05000000000000000000" pitchFamily="2" charset="2"/>
              <a:buChar char="ü"/>
            </a:pPr>
            <a:r>
              <a:rPr lang="it-IT" sz="3300" dirty="0" err="1">
                <a:solidFill>
                  <a:srgbClr val="24316F"/>
                </a:solidFill>
              </a:rPr>
              <a:t>Dou-dou</a:t>
            </a:r>
            <a:r>
              <a:rPr lang="it-IT" sz="3300" dirty="0">
                <a:solidFill>
                  <a:srgbClr val="24316F"/>
                </a:solidFill>
              </a:rPr>
              <a:t>/pezzetta più importante</a:t>
            </a:r>
          </a:p>
          <a:p>
            <a:pPr algn="just">
              <a:buFont typeface="Wingdings" panose="05000000000000000000" pitchFamily="2" charset="2"/>
              <a:buChar char="ü"/>
            </a:pPr>
            <a:r>
              <a:rPr lang="it-IT" sz="3300" dirty="0">
                <a:solidFill>
                  <a:srgbClr val="24316F"/>
                </a:solidFill>
              </a:rPr>
              <a:t>Misure di sicurezza invariate</a:t>
            </a:r>
          </a:p>
        </p:txBody>
      </p:sp>
      <p:pic>
        <p:nvPicPr>
          <p:cNvPr id="4" name="Immagine 3">
            <a:extLst>
              <a:ext uri="{FF2B5EF4-FFF2-40B4-BE49-F238E27FC236}">
                <a16:creationId xmlns:a16="http://schemas.microsoft.com/office/drawing/2014/main" id="{23BC9FF0-65AF-4414-AB67-5D0173635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926" y="3053465"/>
            <a:ext cx="1750801" cy="1750801"/>
          </a:xfrm>
          <a:prstGeom prst="rect">
            <a:avLst/>
          </a:prstGeom>
        </p:spPr>
      </p:pic>
    </p:spTree>
    <p:extLst>
      <p:ext uri="{BB962C8B-B14F-4D97-AF65-F5344CB8AC3E}">
        <p14:creationId xmlns:p14="http://schemas.microsoft.com/office/powerpoint/2010/main" val="1333101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47AEF4C-35F9-47CE-B84A-61D8F8CB95E7}"/>
              </a:ext>
            </a:extLst>
          </p:cNvPr>
          <p:cNvSpPr txBox="1"/>
          <p:nvPr/>
        </p:nvSpPr>
        <p:spPr>
          <a:xfrm>
            <a:off x="2582779" y="3631446"/>
            <a:ext cx="4612105" cy="830997"/>
          </a:xfrm>
          <a:prstGeom prst="rect">
            <a:avLst/>
          </a:prstGeom>
          <a:noFill/>
        </p:spPr>
        <p:txBody>
          <a:bodyPr wrap="square" rtlCol="0">
            <a:spAutoFit/>
          </a:bodyPr>
          <a:lstStyle/>
          <a:p>
            <a:pPr algn="ctr"/>
            <a:r>
              <a:rPr lang="it-IT" sz="4800" b="1" dirty="0">
                <a:solidFill>
                  <a:schemeClr val="accent1">
                    <a:lumMod val="60000"/>
                    <a:lumOff val="40000"/>
                  </a:schemeClr>
                </a:solidFill>
              </a:rPr>
              <a:t>MICHELE</a:t>
            </a:r>
          </a:p>
        </p:txBody>
      </p:sp>
      <p:sp>
        <p:nvSpPr>
          <p:cNvPr id="5" name="Titolo 1">
            <a:extLst>
              <a:ext uri="{FF2B5EF4-FFF2-40B4-BE49-F238E27FC236}">
                <a16:creationId xmlns:a16="http://schemas.microsoft.com/office/drawing/2014/main" id="{EEF02B2D-C60C-4746-A733-8D1467385DE4}"/>
              </a:ext>
            </a:extLst>
          </p:cNvPr>
          <p:cNvSpPr txBox="1">
            <a:spLocks/>
          </p:cNvSpPr>
          <p:nvPr/>
        </p:nvSpPr>
        <p:spPr>
          <a:xfrm>
            <a:off x="2657061" y="437836"/>
            <a:ext cx="716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6° MESE</a:t>
            </a:r>
            <a:endParaRPr lang="it-IT" dirty="0">
              <a:latin typeface="+mn-lt"/>
            </a:endParaRPr>
          </a:p>
        </p:txBody>
      </p:sp>
      <p:pic>
        <p:nvPicPr>
          <p:cNvPr id="7" name="Picture 2" descr="A group of babies in different poses&#10;&#10;Description automatically generated">
            <a:extLst>
              <a:ext uri="{FF2B5EF4-FFF2-40B4-BE49-F238E27FC236}">
                <a16:creationId xmlns:a16="http://schemas.microsoft.com/office/drawing/2014/main" id="{A863E58A-9D2A-7317-9639-2C47FE8AFACA}"/>
              </a:ext>
            </a:extLst>
          </p:cNvPr>
          <p:cNvPicPr>
            <a:picLocks noChangeAspect="1"/>
          </p:cNvPicPr>
          <p:nvPr/>
        </p:nvPicPr>
        <p:blipFill rotWithShape="1">
          <a:blip r:embed="rId3"/>
          <a:srcRect l="56366" t="23912" r="19896"/>
          <a:stretch/>
        </p:blipFill>
        <p:spPr>
          <a:xfrm>
            <a:off x="7303169" y="1833397"/>
            <a:ext cx="3220824" cy="4328212"/>
          </a:xfrm>
          <a:prstGeom prst="rect">
            <a:avLst/>
          </a:prstGeom>
        </p:spPr>
      </p:pic>
    </p:spTree>
    <p:extLst>
      <p:ext uri="{BB962C8B-B14F-4D97-AF65-F5344CB8AC3E}">
        <p14:creationId xmlns:p14="http://schemas.microsoft.com/office/powerpoint/2010/main" val="5151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742CD8-AEF7-4835-A667-DA0F45A84D0A}"/>
              </a:ext>
            </a:extLst>
          </p:cNvPr>
          <p:cNvSpPr>
            <a:spLocks noGrp="1"/>
          </p:cNvSpPr>
          <p:nvPr>
            <p:ph type="title"/>
          </p:nvPr>
        </p:nvSpPr>
        <p:spPr>
          <a:xfrm>
            <a:off x="2693504" y="365125"/>
            <a:ext cx="8660296" cy="1325563"/>
          </a:xfrm>
        </p:spPr>
        <p:txBody>
          <a:bodyPr/>
          <a:lstStyle/>
          <a:p>
            <a:r>
              <a:rPr lang="it-IT" b="1" dirty="0">
                <a:solidFill>
                  <a:srgbClr val="24316F"/>
                </a:solidFill>
                <a:latin typeface="+mn-lt"/>
              </a:rPr>
              <a:t>BILANCIO DI SALUTE DEI 6 MESI</a:t>
            </a:r>
          </a:p>
        </p:txBody>
      </p:sp>
      <p:sp>
        <p:nvSpPr>
          <p:cNvPr id="3" name="Segnaposto contenuto 2">
            <a:extLst>
              <a:ext uri="{FF2B5EF4-FFF2-40B4-BE49-F238E27FC236}">
                <a16:creationId xmlns:a16="http://schemas.microsoft.com/office/drawing/2014/main" id="{DB993F89-5EE0-4096-AE19-FEA62D2A86A0}"/>
              </a:ext>
            </a:extLst>
          </p:cNvPr>
          <p:cNvSpPr>
            <a:spLocks noGrp="1"/>
          </p:cNvSpPr>
          <p:nvPr>
            <p:ph idx="1"/>
          </p:nvPr>
        </p:nvSpPr>
        <p:spPr>
          <a:xfrm>
            <a:off x="1798981" y="1812511"/>
            <a:ext cx="9793357" cy="2607227"/>
          </a:xfrm>
        </p:spPr>
        <p:txBody>
          <a:bodyPr>
            <a:normAutofit fontScale="85000" lnSpcReduction="20000"/>
          </a:bodyPr>
          <a:lstStyle/>
          <a:p>
            <a:pPr>
              <a:buFont typeface="Wingdings" panose="05000000000000000000" pitchFamily="2" charset="2"/>
              <a:buChar char="Ø"/>
            </a:pPr>
            <a:r>
              <a:rPr lang="it-IT" dirty="0">
                <a:solidFill>
                  <a:srgbClr val="24316F"/>
                </a:solidFill>
              </a:rPr>
              <a:t>nuove abilità motorie, comincia a star seduto, ha cominciato o sta per cominciare lo svezzamento</a:t>
            </a:r>
          </a:p>
          <a:p>
            <a:pPr marL="0" indent="0">
              <a:buNone/>
            </a:pPr>
            <a:endParaRPr lang="it-IT" dirty="0">
              <a:solidFill>
                <a:srgbClr val="24316F"/>
              </a:solidFill>
            </a:endParaRPr>
          </a:p>
          <a:p>
            <a:pPr>
              <a:buFont typeface="Wingdings" panose="05000000000000000000" pitchFamily="2" charset="2"/>
              <a:buChar char="Ø"/>
            </a:pPr>
            <a:r>
              <a:rPr lang="it-IT" dirty="0">
                <a:solidFill>
                  <a:srgbClr val="24316F"/>
                </a:solidFill>
              </a:rPr>
              <a:t>Comincia ad avere una giornata un po’ più scandita </a:t>
            </a:r>
          </a:p>
          <a:p>
            <a:pPr marL="0" indent="0">
              <a:buNone/>
            </a:pPr>
            <a:endParaRPr lang="it-IT" dirty="0">
              <a:solidFill>
                <a:srgbClr val="24316F"/>
              </a:solidFill>
            </a:endParaRPr>
          </a:p>
          <a:p>
            <a:pPr>
              <a:buFont typeface="Wingdings" panose="05000000000000000000" pitchFamily="2" charset="2"/>
              <a:buChar char="Ø"/>
            </a:pPr>
            <a:r>
              <a:rPr lang="it-IT" dirty="0">
                <a:solidFill>
                  <a:srgbClr val="24316F"/>
                </a:solidFill>
              </a:rPr>
              <a:t>riconoscimento degli estranei e di nuovi ambienti rende più difficile adattarsi alle novità e a separarsi dall’adulto </a:t>
            </a:r>
          </a:p>
          <a:p>
            <a:pPr>
              <a:buFont typeface="Wingdings" panose="05000000000000000000" pitchFamily="2" charset="2"/>
              <a:buChar char="Ø"/>
            </a:pPr>
            <a:endParaRPr lang="it-IT" dirty="0"/>
          </a:p>
          <a:p>
            <a:pPr marL="0" indent="0">
              <a:buNone/>
            </a:pPr>
            <a:endParaRPr lang="it-IT" dirty="0"/>
          </a:p>
        </p:txBody>
      </p:sp>
      <p:sp>
        <p:nvSpPr>
          <p:cNvPr id="4" name="CasellaDiTesto 3">
            <a:extLst>
              <a:ext uri="{FF2B5EF4-FFF2-40B4-BE49-F238E27FC236}">
                <a16:creationId xmlns:a16="http://schemas.microsoft.com/office/drawing/2014/main" id="{BE97B063-8793-4490-B0AA-1C79783EA168}"/>
              </a:ext>
            </a:extLst>
          </p:cNvPr>
          <p:cNvSpPr txBox="1"/>
          <p:nvPr/>
        </p:nvSpPr>
        <p:spPr>
          <a:xfrm>
            <a:off x="5042452" y="4567789"/>
            <a:ext cx="6311348" cy="923330"/>
          </a:xfrm>
          <a:prstGeom prst="rect">
            <a:avLst/>
          </a:prstGeom>
          <a:noFill/>
        </p:spPr>
        <p:txBody>
          <a:bodyPr wrap="square" rtlCol="0">
            <a:spAutoFit/>
          </a:bodyPr>
          <a:lstStyle/>
          <a:p>
            <a:pPr algn="just"/>
            <a:r>
              <a:rPr lang="it-IT" dirty="0">
                <a:solidFill>
                  <a:srgbClr val="24316F"/>
                </a:solidFill>
              </a:rPr>
              <a:t>L’acquisizione della capacità di addormentamento va di pari passo con la gestione della separazione dai genitori e del controllo su ciò che accade</a:t>
            </a:r>
          </a:p>
        </p:txBody>
      </p:sp>
      <p:sp>
        <p:nvSpPr>
          <p:cNvPr id="5" name="CasellaDiTesto 4">
            <a:extLst>
              <a:ext uri="{FF2B5EF4-FFF2-40B4-BE49-F238E27FC236}">
                <a16:creationId xmlns:a16="http://schemas.microsoft.com/office/drawing/2014/main" id="{3108BAF2-339A-457A-9D8F-D86D3BE3E02E}"/>
              </a:ext>
            </a:extLst>
          </p:cNvPr>
          <p:cNvSpPr txBox="1"/>
          <p:nvPr/>
        </p:nvSpPr>
        <p:spPr>
          <a:xfrm>
            <a:off x="5042452" y="5846544"/>
            <a:ext cx="6397487" cy="646331"/>
          </a:xfrm>
          <a:prstGeom prst="rect">
            <a:avLst/>
          </a:prstGeom>
          <a:noFill/>
        </p:spPr>
        <p:txBody>
          <a:bodyPr wrap="square" rtlCol="0">
            <a:spAutoFit/>
          </a:bodyPr>
          <a:lstStyle/>
          <a:p>
            <a:pPr algn="just"/>
            <a:r>
              <a:rPr lang="it-IT" dirty="0">
                <a:solidFill>
                  <a:srgbClr val="24316F"/>
                </a:solidFill>
                <a:sym typeface="Wingdings" panose="05000000000000000000" pitchFamily="2" charset="2"/>
              </a:rPr>
              <a:t>L’imprevedibilità e l’incostanza rafforzano la «lotta» contro l’addormentamento serale e renderanno meno profondo il sonno</a:t>
            </a:r>
            <a:endParaRPr lang="it-IT" dirty="0">
              <a:solidFill>
                <a:srgbClr val="24316F"/>
              </a:solidFill>
            </a:endParaRPr>
          </a:p>
        </p:txBody>
      </p:sp>
      <p:sp>
        <p:nvSpPr>
          <p:cNvPr id="7" name="Freccia destra con strisce 6">
            <a:extLst>
              <a:ext uri="{FF2B5EF4-FFF2-40B4-BE49-F238E27FC236}">
                <a16:creationId xmlns:a16="http://schemas.microsoft.com/office/drawing/2014/main" id="{8840F30B-1B7D-4286-BDA4-E9C4C53CDFE2}"/>
              </a:ext>
            </a:extLst>
          </p:cNvPr>
          <p:cNvSpPr/>
          <p:nvPr/>
        </p:nvSpPr>
        <p:spPr>
          <a:xfrm>
            <a:off x="2905536" y="5927393"/>
            <a:ext cx="1709531" cy="484632"/>
          </a:xfrm>
          <a:prstGeom prst="stripedRightArrow">
            <a:avLst/>
          </a:prstGeom>
          <a:gradFill flip="none" rotWithShape="1">
            <a:gsLst>
              <a:gs pos="0">
                <a:srgbClr val="F0A0B1">
                  <a:shade val="30000"/>
                  <a:satMod val="115000"/>
                </a:srgbClr>
              </a:gs>
              <a:gs pos="50000">
                <a:srgbClr val="F0A0B1">
                  <a:shade val="67500"/>
                  <a:satMod val="115000"/>
                </a:srgbClr>
              </a:gs>
              <a:gs pos="100000">
                <a:srgbClr val="F0A0B1">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destra con strisce 7">
            <a:extLst>
              <a:ext uri="{FF2B5EF4-FFF2-40B4-BE49-F238E27FC236}">
                <a16:creationId xmlns:a16="http://schemas.microsoft.com/office/drawing/2014/main" id="{40230942-0098-431F-8F29-16E69FE5ADDC}"/>
              </a:ext>
            </a:extLst>
          </p:cNvPr>
          <p:cNvSpPr/>
          <p:nvPr/>
        </p:nvSpPr>
        <p:spPr>
          <a:xfrm>
            <a:off x="2905536" y="4787138"/>
            <a:ext cx="1709531" cy="484632"/>
          </a:xfrm>
          <a:prstGeom prst="stripedRightArrow">
            <a:avLst/>
          </a:prstGeom>
          <a:gradFill flip="none" rotWithShape="1">
            <a:gsLst>
              <a:gs pos="0">
                <a:srgbClr val="F0A0B1">
                  <a:shade val="30000"/>
                  <a:satMod val="115000"/>
                </a:srgbClr>
              </a:gs>
              <a:gs pos="50000">
                <a:srgbClr val="F0A0B1">
                  <a:shade val="67500"/>
                  <a:satMod val="115000"/>
                </a:srgbClr>
              </a:gs>
              <a:gs pos="100000">
                <a:srgbClr val="F0A0B1">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637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FF53316-F9B5-4CBE-A961-B75B642D4FCB}"/>
              </a:ext>
            </a:extLst>
          </p:cNvPr>
          <p:cNvPicPr>
            <a:picLocks noChangeAspect="1"/>
          </p:cNvPicPr>
          <p:nvPr/>
        </p:nvPicPr>
        <p:blipFill>
          <a:blip r:embed="rId2"/>
          <a:stretch>
            <a:fillRect/>
          </a:stretch>
        </p:blipFill>
        <p:spPr>
          <a:xfrm>
            <a:off x="1682565" y="1846216"/>
            <a:ext cx="6438751" cy="3916073"/>
          </a:xfrm>
          <a:prstGeom prst="rect">
            <a:avLst/>
          </a:prstGeom>
        </p:spPr>
      </p:pic>
      <p:sp>
        <p:nvSpPr>
          <p:cNvPr id="4" name="CasellaDiTesto 3">
            <a:extLst>
              <a:ext uri="{FF2B5EF4-FFF2-40B4-BE49-F238E27FC236}">
                <a16:creationId xmlns:a16="http://schemas.microsoft.com/office/drawing/2014/main" id="{1BC4F3A2-01A3-4F38-B980-636E7314A7F5}"/>
              </a:ext>
            </a:extLst>
          </p:cNvPr>
          <p:cNvSpPr txBox="1"/>
          <p:nvPr/>
        </p:nvSpPr>
        <p:spPr>
          <a:xfrm>
            <a:off x="8121316" y="2234593"/>
            <a:ext cx="3870588" cy="3139321"/>
          </a:xfrm>
          <a:prstGeom prst="rect">
            <a:avLst/>
          </a:prstGeom>
          <a:noFill/>
        </p:spPr>
        <p:txBody>
          <a:bodyPr wrap="square" rtlCol="0">
            <a:spAutoFit/>
          </a:bodyPr>
          <a:lstStyle/>
          <a:p>
            <a:pPr algn="just"/>
            <a:r>
              <a:rPr lang="it-IT" b="1" dirty="0">
                <a:solidFill>
                  <a:srgbClr val="24316F"/>
                </a:solidFill>
              </a:rPr>
              <a:t>PISOLINI:</a:t>
            </a:r>
            <a:r>
              <a:rPr lang="it-IT" dirty="0">
                <a:solidFill>
                  <a:srgbClr val="24316F"/>
                </a:solidFill>
              </a:rPr>
              <a:t> 1 mattino, 2 pomeriggio </a:t>
            </a:r>
          </a:p>
          <a:p>
            <a:pPr algn="just"/>
            <a:endParaRPr lang="it-IT" dirty="0">
              <a:solidFill>
                <a:srgbClr val="24316F"/>
              </a:solidFill>
            </a:endParaRPr>
          </a:p>
          <a:p>
            <a:pPr algn="just"/>
            <a:r>
              <a:rPr lang="it-IT" b="1" dirty="0">
                <a:solidFill>
                  <a:srgbClr val="24316F"/>
                </a:solidFill>
              </a:rPr>
              <a:t>RISVEGLI NOTTURNI</a:t>
            </a:r>
            <a:r>
              <a:rPr lang="it-IT" dirty="0">
                <a:solidFill>
                  <a:srgbClr val="24316F"/>
                </a:solidFill>
              </a:rPr>
              <a:t>: mediamente 2-3</a:t>
            </a:r>
          </a:p>
          <a:p>
            <a:pPr algn="just"/>
            <a:endParaRPr lang="it-IT" dirty="0">
              <a:solidFill>
                <a:srgbClr val="24316F"/>
              </a:solidFill>
            </a:endParaRPr>
          </a:p>
          <a:p>
            <a:pPr marL="285750" indent="-285750" algn="just">
              <a:buFont typeface="Arial" panose="020B0604020202020204" pitchFamily="34" charset="0"/>
              <a:buChar char="•"/>
            </a:pPr>
            <a:r>
              <a:rPr lang="it-IT" dirty="0">
                <a:solidFill>
                  <a:srgbClr val="24316F"/>
                </a:solidFill>
              </a:rPr>
              <a:t>Alcuni chiamano i genitori per essere aiutati a riaddormentarsi</a:t>
            </a:r>
          </a:p>
          <a:p>
            <a:pPr marL="285750" indent="-285750" algn="just">
              <a:buFont typeface="Arial" panose="020B0604020202020204" pitchFamily="34" charset="0"/>
              <a:buChar char="•"/>
            </a:pPr>
            <a:r>
              <a:rPr lang="it-IT" dirty="0">
                <a:solidFill>
                  <a:srgbClr val="24316F"/>
                </a:solidFill>
              </a:rPr>
              <a:t>altri riescono a  gestire da soli il </a:t>
            </a:r>
            <a:r>
              <a:rPr lang="it-IT" dirty="0" err="1">
                <a:solidFill>
                  <a:srgbClr val="24316F"/>
                </a:solidFill>
              </a:rPr>
              <a:t>riaddormentamento</a:t>
            </a:r>
            <a:r>
              <a:rPr lang="it-IT" dirty="0">
                <a:solidFill>
                  <a:srgbClr val="24316F"/>
                </a:solidFill>
              </a:rPr>
              <a:t> </a:t>
            </a:r>
            <a:r>
              <a:rPr lang="it-IT" dirty="0">
                <a:solidFill>
                  <a:srgbClr val="24316F"/>
                </a:solidFill>
                <a:sym typeface="Wingdings" panose="05000000000000000000" pitchFamily="2" charset="2"/>
              </a:rPr>
              <a:t> Sono questi i famosi bambini «che dormono tutta la notte»</a:t>
            </a:r>
            <a:endParaRPr lang="it-IT" dirty="0">
              <a:solidFill>
                <a:srgbClr val="24316F"/>
              </a:solidFill>
            </a:endParaRPr>
          </a:p>
          <a:p>
            <a:endParaRPr lang="it-IT" dirty="0"/>
          </a:p>
        </p:txBody>
      </p:sp>
      <p:sp>
        <p:nvSpPr>
          <p:cNvPr id="7" name="Ovale 6">
            <a:extLst>
              <a:ext uri="{FF2B5EF4-FFF2-40B4-BE49-F238E27FC236}">
                <a16:creationId xmlns:a16="http://schemas.microsoft.com/office/drawing/2014/main" id="{CF44DE40-E240-433A-94FE-591AF9D3977B}"/>
              </a:ext>
            </a:extLst>
          </p:cNvPr>
          <p:cNvSpPr/>
          <p:nvPr/>
        </p:nvSpPr>
        <p:spPr>
          <a:xfrm>
            <a:off x="2631428" y="2853759"/>
            <a:ext cx="725381" cy="1381356"/>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1">
            <a:extLst>
              <a:ext uri="{FF2B5EF4-FFF2-40B4-BE49-F238E27FC236}">
                <a16:creationId xmlns:a16="http://schemas.microsoft.com/office/drawing/2014/main" id="{7202E81A-6D5C-49AB-876A-7DBD5DCB2882}"/>
              </a:ext>
            </a:extLst>
          </p:cNvPr>
          <p:cNvSpPr>
            <a:spLocks noGrp="1"/>
          </p:cNvSpPr>
          <p:nvPr>
            <p:ph type="title"/>
          </p:nvPr>
        </p:nvSpPr>
        <p:spPr>
          <a:xfrm>
            <a:off x="2789583" y="268827"/>
            <a:ext cx="7904922" cy="1325563"/>
          </a:xfrm>
        </p:spPr>
        <p:txBody>
          <a:bodyPr/>
          <a:lstStyle/>
          <a:p>
            <a:r>
              <a:rPr lang="it-IT" b="1" dirty="0">
                <a:solidFill>
                  <a:srgbClr val="24316F"/>
                </a:solidFill>
                <a:latin typeface="+mn-lt"/>
              </a:rPr>
              <a:t>BILANCIO DI SALUTE 6 MESI</a:t>
            </a:r>
            <a:endParaRPr lang="it-IT" b="1" dirty="0">
              <a:latin typeface="+mn-lt"/>
            </a:endParaRPr>
          </a:p>
        </p:txBody>
      </p:sp>
    </p:spTree>
    <p:extLst>
      <p:ext uri="{BB962C8B-B14F-4D97-AF65-F5344CB8AC3E}">
        <p14:creationId xmlns:p14="http://schemas.microsoft.com/office/powerpoint/2010/main" val="413720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993F89-5EE0-4096-AE19-FEA62D2A86A0}"/>
              </a:ext>
            </a:extLst>
          </p:cNvPr>
          <p:cNvSpPr>
            <a:spLocks noGrp="1"/>
          </p:cNvSpPr>
          <p:nvPr>
            <p:ph idx="1"/>
          </p:nvPr>
        </p:nvSpPr>
        <p:spPr>
          <a:xfrm>
            <a:off x="4701209" y="1435993"/>
            <a:ext cx="6738730" cy="5167249"/>
          </a:xfrm>
        </p:spPr>
        <p:txBody>
          <a:bodyPr>
            <a:noAutofit/>
          </a:bodyPr>
          <a:lstStyle/>
          <a:p>
            <a:pPr marL="0" indent="0" algn="just">
              <a:buNone/>
            </a:pPr>
            <a:r>
              <a:rPr lang="it-IT" sz="2000" dirty="0">
                <a:solidFill>
                  <a:srgbClr val="24316F"/>
                </a:solidFill>
              </a:rPr>
              <a:t>Cominciamo ad introdurre i concetti di </a:t>
            </a:r>
            <a:r>
              <a:rPr lang="it-IT" sz="2000" b="1" dirty="0">
                <a:solidFill>
                  <a:srgbClr val="F0A0B1"/>
                </a:solidFill>
                <a:effectLst>
                  <a:outerShdw blurRad="38100" dist="38100" dir="2700000" algn="tl">
                    <a:srgbClr val="000000">
                      <a:alpha val="43137"/>
                    </a:srgbClr>
                  </a:outerShdw>
                </a:effectLst>
              </a:rPr>
              <a:t>AUTONOMIA</a:t>
            </a:r>
            <a:r>
              <a:rPr lang="it-IT" sz="2000" dirty="0">
                <a:solidFill>
                  <a:srgbClr val="24316F"/>
                </a:solidFill>
              </a:rPr>
              <a:t> e </a:t>
            </a:r>
            <a:r>
              <a:rPr lang="it-IT" sz="2000" b="1" dirty="0">
                <a:solidFill>
                  <a:srgbClr val="F0A0B1"/>
                </a:solidFill>
                <a:effectLst>
                  <a:outerShdw blurRad="38100" dist="38100" dir="2700000" algn="tl">
                    <a:srgbClr val="000000">
                      <a:alpha val="43137"/>
                    </a:srgbClr>
                  </a:outerShdw>
                </a:effectLst>
              </a:rPr>
              <a:t>CONDIZIONAMENTI</a:t>
            </a:r>
            <a:r>
              <a:rPr lang="it-IT" sz="2000" dirty="0">
                <a:solidFill>
                  <a:srgbClr val="24316F"/>
                </a:solidFill>
              </a:rPr>
              <a:t>:</a:t>
            </a:r>
          </a:p>
          <a:p>
            <a:pPr marL="0" indent="0" algn="just">
              <a:buNone/>
            </a:pPr>
            <a:endParaRPr lang="it-IT" sz="2000" dirty="0">
              <a:solidFill>
                <a:srgbClr val="24316F"/>
              </a:solidFill>
            </a:endParaRPr>
          </a:p>
          <a:p>
            <a:pPr algn="just">
              <a:buFont typeface="Wingdings" panose="05000000000000000000" pitchFamily="2" charset="2"/>
              <a:buChar char="à"/>
            </a:pPr>
            <a:r>
              <a:rPr lang="it-IT" sz="2000" dirty="0">
                <a:solidFill>
                  <a:srgbClr val="24316F"/>
                </a:solidFill>
                <a:sym typeface="Wingdings" panose="05000000000000000000" pitchFamily="2" charset="2"/>
              </a:rPr>
              <a:t>Se l’addormentamento avviene con il seno, latte, contatto corpo a corpo, ora è il momento (in base alla percezione del genitore se e solo se è pronto) di cominciare a ridurre il condizionamento ad sperimentare altre proposte (ciuccio, </a:t>
            </a:r>
            <a:r>
              <a:rPr lang="it-IT" sz="2000" dirty="0" err="1">
                <a:solidFill>
                  <a:srgbClr val="24316F"/>
                </a:solidFill>
                <a:sym typeface="Wingdings" panose="05000000000000000000" pitchFamily="2" charset="2"/>
              </a:rPr>
              <a:t>dou-dou</a:t>
            </a:r>
            <a:r>
              <a:rPr lang="it-IT" sz="2000" dirty="0">
                <a:solidFill>
                  <a:srgbClr val="24316F"/>
                </a:solidFill>
                <a:sym typeface="Wingdings" panose="05000000000000000000" pitchFamily="2" charset="2"/>
              </a:rPr>
              <a:t>…) che </a:t>
            </a:r>
            <a:r>
              <a:rPr lang="it-IT" sz="2000" b="1" dirty="0">
                <a:solidFill>
                  <a:srgbClr val="24316F"/>
                </a:solidFill>
                <a:sym typeface="Wingdings" panose="05000000000000000000" pitchFamily="2" charset="2"/>
              </a:rPr>
              <a:t>stimolino l’autonomia del sonno</a:t>
            </a:r>
            <a:r>
              <a:rPr lang="it-IT" sz="2000" dirty="0">
                <a:solidFill>
                  <a:srgbClr val="24316F"/>
                </a:solidFill>
                <a:sym typeface="Wingdings" panose="05000000000000000000" pitchFamily="2" charset="2"/>
              </a:rPr>
              <a:t>, partendo dal primo addormentamento serale</a:t>
            </a:r>
          </a:p>
          <a:p>
            <a:pPr algn="just">
              <a:buFont typeface="Wingdings" panose="05000000000000000000" pitchFamily="2" charset="2"/>
              <a:buChar char="à"/>
            </a:pPr>
            <a:r>
              <a:rPr lang="it-IT" sz="2000" dirty="0">
                <a:solidFill>
                  <a:srgbClr val="24316F"/>
                </a:solidFill>
              </a:rPr>
              <a:t>Il cervello si addormenta individuando l’ambiente circostante come condizione basale di sicurezza. Ad ogni </a:t>
            </a:r>
            <a:r>
              <a:rPr lang="it-IT" sz="2000" b="1" dirty="0" err="1">
                <a:solidFill>
                  <a:srgbClr val="24316F"/>
                </a:solidFill>
              </a:rPr>
              <a:t>superficializzazione</a:t>
            </a:r>
            <a:r>
              <a:rPr lang="it-IT" sz="2000" b="1" dirty="0">
                <a:solidFill>
                  <a:srgbClr val="24316F"/>
                </a:solidFill>
              </a:rPr>
              <a:t> </a:t>
            </a:r>
            <a:r>
              <a:rPr lang="it-IT" sz="2000" dirty="0">
                <a:solidFill>
                  <a:srgbClr val="24316F"/>
                </a:solidFill>
              </a:rPr>
              <a:t>del sonno ricercherà la stessa condizione basale di sicurezza (es seno).</a:t>
            </a:r>
          </a:p>
          <a:p>
            <a:pPr algn="just">
              <a:buFont typeface="Wingdings" panose="05000000000000000000" pitchFamily="2" charset="2"/>
              <a:buChar char="à"/>
            </a:pPr>
            <a:r>
              <a:rPr lang="it-IT" sz="2000" dirty="0">
                <a:solidFill>
                  <a:srgbClr val="24316F"/>
                </a:solidFill>
              </a:rPr>
              <a:t>Quindi se il piccolo impara </a:t>
            </a:r>
            <a:r>
              <a:rPr lang="it-IT" sz="2000" b="1" dirty="0">
                <a:solidFill>
                  <a:srgbClr val="24316F"/>
                </a:solidFill>
              </a:rPr>
              <a:t>gradualmente</a:t>
            </a:r>
            <a:r>
              <a:rPr lang="it-IT" sz="2000" dirty="0">
                <a:solidFill>
                  <a:srgbClr val="24316F"/>
                </a:solidFill>
              </a:rPr>
              <a:t> ad addormentarsi con le proprie capacità </a:t>
            </a:r>
            <a:r>
              <a:rPr lang="it-IT" sz="2000" b="1" dirty="0">
                <a:solidFill>
                  <a:srgbClr val="24316F"/>
                </a:solidFill>
              </a:rPr>
              <a:t>in autonomia</a:t>
            </a:r>
            <a:r>
              <a:rPr lang="it-IT" sz="2000" dirty="0">
                <a:solidFill>
                  <a:srgbClr val="24316F"/>
                </a:solidFill>
              </a:rPr>
              <a:t>, ad ogni </a:t>
            </a:r>
            <a:r>
              <a:rPr lang="it-IT" sz="2000" dirty="0" err="1">
                <a:solidFill>
                  <a:srgbClr val="24316F"/>
                </a:solidFill>
              </a:rPr>
              <a:t>superficializzazione</a:t>
            </a:r>
            <a:r>
              <a:rPr lang="it-IT" sz="2000" dirty="0">
                <a:solidFill>
                  <a:srgbClr val="24316F"/>
                </a:solidFill>
              </a:rPr>
              <a:t> del sonno, ritrovando le stesse condizioni basali di sicurezza, sarà facilitato nel riaddormentarsi</a:t>
            </a:r>
          </a:p>
        </p:txBody>
      </p:sp>
      <p:sp>
        <p:nvSpPr>
          <p:cNvPr id="4" name="Titolo 1">
            <a:extLst>
              <a:ext uri="{FF2B5EF4-FFF2-40B4-BE49-F238E27FC236}">
                <a16:creationId xmlns:a16="http://schemas.microsoft.com/office/drawing/2014/main" id="{19B368D2-2C4D-4B24-A644-9A655E0A9009}"/>
              </a:ext>
            </a:extLst>
          </p:cNvPr>
          <p:cNvSpPr txBox="1">
            <a:spLocks/>
          </p:cNvSpPr>
          <p:nvPr/>
        </p:nvSpPr>
        <p:spPr>
          <a:xfrm>
            <a:off x="2276061" y="110430"/>
            <a:ext cx="76398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DEI 6 MESI</a:t>
            </a:r>
            <a:endParaRPr lang="it-IT" b="1" dirty="0">
              <a:latin typeface="+mn-lt"/>
            </a:endParaRPr>
          </a:p>
        </p:txBody>
      </p:sp>
      <p:pic>
        <p:nvPicPr>
          <p:cNvPr id="7" name="Immagine 6">
            <a:extLst>
              <a:ext uri="{FF2B5EF4-FFF2-40B4-BE49-F238E27FC236}">
                <a16:creationId xmlns:a16="http://schemas.microsoft.com/office/drawing/2014/main" id="{12FBE132-3EFA-4C3D-AE97-E64025250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769" y="2625793"/>
            <a:ext cx="2410031" cy="2410031"/>
          </a:xfrm>
          <a:prstGeom prst="rect">
            <a:avLst/>
          </a:prstGeom>
        </p:spPr>
      </p:pic>
    </p:spTree>
    <p:extLst>
      <p:ext uri="{BB962C8B-B14F-4D97-AF65-F5344CB8AC3E}">
        <p14:creationId xmlns:p14="http://schemas.microsoft.com/office/powerpoint/2010/main" val="1136014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2EC149-0B3F-4963-926D-AE6CDD0AB978}"/>
              </a:ext>
            </a:extLst>
          </p:cNvPr>
          <p:cNvSpPr>
            <a:spLocks noGrp="1"/>
          </p:cNvSpPr>
          <p:nvPr>
            <p:ph type="title"/>
          </p:nvPr>
        </p:nvSpPr>
        <p:spPr>
          <a:xfrm>
            <a:off x="1482969" y="423741"/>
            <a:ext cx="7344508" cy="1325563"/>
          </a:xfrm>
        </p:spPr>
        <p:txBody>
          <a:bodyPr/>
          <a:lstStyle/>
          <a:p>
            <a:r>
              <a:rPr lang="it-IT" b="1" dirty="0">
                <a:solidFill>
                  <a:srgbClr val="24316F"/>
                </a:solidFill>
                <a:latin typeface="+mn-lt"/>
              </a:rPr>
              <a:t>DI COSA PARLEREMO…</a:t>
            </a:r>
          </a:p>
        </p:txBody>
      </p:sp>
      <p:sp>
        <p:nvSpPr>
          <p:cNvPr id="3" name="Segnaposto contenuto 2">
            <a:extLst>
              <a:ext uri="{FF2B5EF4-FFF2-40B4-BE49-F238E27FC236}">
                <a16:creationId xmlns:a16="http://schemas.microsoft.com/office/drawing/2014/main" id="{552850B3-B170-4E3C-91E6-A3D199178DAF}"/>
              </a:ext>
            </a:extLst>
          </p:cNvPr>
          <p:cNvSpPr>
            <a:spLocks noGrp="1"/>
          </p:cNvSpPr>
          <p:nvPr>
            <p:ph idx="1"/>
          </p:nvPr>
        </p:nvSpPr>
        <p:spPr>
          <a:xfrm>
            <a:off x="1389184" y="1931133"/>
            <a:ext cx="7001021" cy="3731113"/>
          </a:xfrm>
        </p:spPr>
        <p:txBody>
          <a:bodyPr>
            <a:normAutofit/>
          </a:bodyPr>
          <a:lstStyle/>
          <a:p>
            <a:pPr algn="just">
              <a:buFont typeface="Wingdings" panose="05000000000000000000" pitchFamily="2" charset="2"/>
              <a:buChar char="Ø"/>
            </a:pPr>
            <a:r>
              <a:rPr lang="it-IT" dirty="0">
                <a:solidFill>
                  <a:srgbClr val="24316F"/>
                </a:solidFill>
              </a:rPr>
              <a:t>Ore di sonno raccomandate nelle diverse età</a:t>
            </a:r>
          </a:p>
          <a:p>
            <a:pPr algn="just">
              <a:buFont typeface="Wingdings" panose="05000000000000000000" pitchFamily="2" charset="2"/>
              <a:buChar char="Ø"/>
            </a:pPr>
            <a:r>
              <a:rPr lang="it-IT" dirty="0">
                <a:solidFill>
                  <a:srgbClr val="24316F"/>
                </a:solidFill>
              </a:rPr>
              <a:t>Come cambia il sonno alle varie età</a:t>
            </a:r>
          </a:p>
          <a:p>
            <a:pPr algn="just">
              <a:buFont typeface="Wingdings" panose="05000000000000000000" pitchFamily="2" charset="2"/>
              <a:buChar char="Ø"/>
            </a:pPr>
            <a:r>
              <a:rPr lang="it-IT" dirty="0">
                <a:solidFill>
                  <a:srgbClr val="24316F"/>
                </a:solidFill>
              </a:rPr>
              <a:t>Come aiutare la famiglie a non avere aspettative irrealistiche sul sonno dei propri bambini</a:t>
            </a:r>
          </a:p>
          <a:p>
            <a:pPr algn="just">
              <a:buFont typeface="Wingdings" panose="05000000000000000000" pitchFamily="2" charset="2"/>
              <a:buChar char="Ø"/>
            </a:pPr>
            <a:r>
              <a:rPr lang="it-IT" dirty="0">
                <a:solidFill>
                  <a:srgbClr val="24316F"/>
                </a:solidFill>
              </a:rPr>
              <a:t>Strategie per aiutare il bambino e la famiglia ad instaurare una buona routine del sonno</a:t>
            </a:r>
          </a:p>
          <a:p>
            <a:pPr marL="0" indent="0">
              <a:buNone/>
            </a:pPr>
            <a:endParaRPr lang="it-IT" dirty="0">
              <a:solidFill>
                <a:srgbClr val="24316F"/>
              </a:solidFill>
            </a:endParaRPr>
          </a:p>
          <a:p>
            <a:pPr marL="0" indent="0">
              <a:buNone/>
            </a:pPr>
            <a:endParaRPr lang="it-IT" dirty="0">
              <a:solidFill>
                <a:srgbClr val="24316F"/>
              </a:solidFill>
            </a:endParaRPr>
          </a:p>
        </p:txBody>
      </p:sp>
      <p:sp>
        <p:nvSpPr>
          <p:cNvPr id="4" name="CasellaDiTesto 3">
            <a:extLst>
              <a:ext uri="{FF2B5EF4-FFF2-40B4-BE49-F238E27FC236}">
                <a16:creationId xmlns:a16="http://schemas.microsoft.com/office/drawing/2014/main" id="{7ABF5C84-34AD-453A-8E3B-79FD0E127006}"/>
              </a:ext>
            </a:extLst>
          </p:cNvPr>
          <p:cNvSpPr txBox="1"/>
          <p:nvPr/>
        </p:nvSpPr>
        <p:spPr>
          <a:xfrm>
            <a:off x="3516924" y="5844075"/>
            <a:ext cx="8039573" cy="800219"/>
          </a:xfrm>
          <a:prstGeom prst="rect">
            <a:avLst/>
          </a:prstGeom>
          <a:noFill/>
        </p:spPr>
        <p:txBody>
          <a:bodyPr wrap="none" rtlCol="0">
            <a:spAutoFit/>
          </a:bodyPr>
          <a:lstStyle/>
          <a:p>
            <a:r>
              <a:rPr lang="it-IT" sz="2800" dirty="0">
                <a:solidFill>
                  <a:srgbClr val="24316F"/>
                </a:solidFill>
              </a:rPr>
              <a:t>Poter rispondere ai dubbi e alle domande dei genitori </a:t>
            </a:r>
          </a:p>
          <a:p>
            <a:endParaRPr lang="it-IT" dirty="0"/>
          </a:p>
        </p:txBody>
      </p:sp>
      <p:sp>
        <p:nvSpPr>
          <p:cNvPr id="5" name="Freccia curva 4">
            <a:extLst>
              <a:ext uri="{FF2B5EF4-FFF2-40B4-BE49-F238E27FC236}">
                <a16:creationId xmlns:a16="http://schemas.microsoft.com/office/drawing/2014/main" id="{6CA78555-CD06-4EE9-ABD9-4F0BBC67CF07}"/>
              </a:ext>
            </a:extLst>
          </p:cNvPr>
          <p:cNvSpPr/>
          <p:nvPr/>
        </p:nvSpPr>
        <p:spPr>
          <a:xfrm rot="5400000">
            <a:off x="8895043" y="3216342"/>
            <a:ext cx="2200424" cy="2873214"/>
          </a:xfrm>
          <a:prstGeom prst="bentArrow">
            <a:avLst>
              <a:gd name="adj1" fmla="val 25000"/>
              <a:gd name="adj2" fmla="val 25000"/>
              <a:gd name="adj3" fmla="val 25000"/>
              <a:gd name="adj4" fmla="val 0"/>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0A0B1"/>
              </a:solidFill>
            </a:endParaRPr>
          </a:p>
        </p:txBody>
      </p:sp>
    </p:spTree>
    <p:extLst>
      <p:ext uri="{BB962C8B-B14F-4D97-AF65-F5344CB8AC3E}">
        <p14:creationId xmlns:p14="http://schemas.microsoft.com/office/powerpoint/2010/main" val="232831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d angolo ripiegato 1">
            <a:extLst>
              <a:ext uri="{FF2B5EF4-FFF2-40B4-BE49-F238E27FC236}">
                <a16:creationId xmlns:a16="http://schemas.microsoft.com/office/drawing/2014/main" id="{D1AAEE56-D1EA-46F5-8B97-981F2EFF5E4A}"/>
              </a:ext>
            </a:extLst>
          </p:cNvPr>
          <p:cNvSpPr/>
          <p:nvPr/>
        </p:nvSpPr>
        <p:spPr>
          <a:xfrm>
            <a:off x="3409123" y="1672389"/>
            <a:ext cx="8627165" cy="4949695"/>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DB993F89-5EE0-4096-AE19-FEA62D2A86A0}"/>
              </a:ext>
            </a:extLst>
          </p:cNvPr>
          <p:cNvSpPr>
            <a:spLocks noGrp="1"/>
          </p:cNvSpPr>
          <p:nvPr>
            <p:ph idx="1"/>
          </p:nvPr>
        </p:nvSpPr>
        <p:spPr>
          <a:xfrm>
            <a:off x="3693696" y="1825625"/>
            <a:ext cx="8342592" cy="4298449"/>
          </a:xfrm>
        </p:spPr>
        <p:txBody>
          <a:bodyPr>
            <a:noAutofit/>
          </a:bodyPr>
          <a:lstStyle/>
          <a:p>
            <a:pPr algn="just">
              <a:buFont typeface="Wingdings" panose="05000000000000000000" pitchFamily="2" charset="2"/>
              <a:buChar char="ü"/>
            </a:pPr>
            <a:r>
              <a:rPr lang="it-IT" sz="2000" dirty="0">
                <a:solidFill>
                  <a:srgbClr val="24316F"/>
                </a:solidFill>
              </a:rPr>
              <a:t>Diviene molto importante</a:t>
            </a:r>
          </a:p>
          <a:p>
            <a:pPr algn="just">
              <a:buFont typeface="Wingdings" panose="05000000000000000000" pitchFamily="2" charset="2"/>
              <a:buChar char="ü"/>
            </a:pPr>
            <a:r>
              <a:rPr lang="it-IT" sz="2000" dirty="0">
                <a:solidFill>
                  <a:srgbClr val="24316F"/>
                </a:solidFill>
              </a:rPr>
              <a:t>Riconoscere i segnali di sonno</a:t>
            </a:r>
          </a:p>
          <a:p>
            <a:pPr algn="just">
              <a:buFont typeface="Wingdings" panose="05000000000000000000" pitchFamily="2" charset="2"/>
              <a:buChar char="ü"/>
            </a:pPr>
            <a:r>
              <a:rPr lang="it-IT" sz="2000" dirty="0">
                <a:solidFill>
                  <a:srgbClr val="24316F"/>
                </a:solidFill>
              </a:rPr>
              <a:t>Predisposizione di ambiente tranquillo ed emotivamente rilassante con luci soffuse (</a:t>
            </a:r>
            <a:r>
              <a:rPr lang="it-IT" sz="2000" b="1" u="sng" dirty="0">
                <a:solidFill>
                  <a:srgbClr val="F0A0B1"/>
                </a:solidFill>
                <a:effectLst>
                  <a:outerShdw blurRad="38100" dist="38100" dir="2700000" algn="tl">
                    <a:srgbClr val="000000">
                      <a:alpha val="43137"/>
                    </a:srgbClr>
                  </a:outerShdw>
                </a:effectLst>
              </a:rPr>
              <a:t>luce rossa</a:t>
            </a:r>
            <a:r>
              <a:rPr lang="it-IT" sz="2000" dirty="0">
                <a:solidFill>
                  <a:srgbClr val="24316F"/>
                </a:solidFill>
              </a:rPr>
              <a:t>)</a:t>
            </a:r>
          </a:p>
          <a:p>
            <a:pPr algn="just">
              <a:buFont typeface="Wingdings" panose="05000000000000000000" pitchFamily="2" charset="2"/>
              <a:buChar char="ü"/>
            </a:pPr>
            <a:r>
              <a:rPr lang="it-IT" sz="2000" dirty="0">
                <a:solidFill>
                  <a:srgbClr val="24316F"/>
                </a:solidFill>
              </a:rPr>
              <a:t>Creare azioni ripetitive: mettere il pigiamino, proporre un’attività particolare come dare la buonanotte a qualcuno o qualcosa o cantare una ninna nanna.</a:t>
            </a:r>
          </a:p>
          <a:p>
            <a:pPr algn="just">
              <a:buFont typeface="Wingdings" panose="05000000000000000000" pitchFamily="2" charset="2"/>
              <a:buChar char="ü"/>
            </a:pPr>
            <a:r>
              <a:rPr lang="it-IT" sz="2000" dirty="0">
                <a:solidFill>
                  <a:srgbClr val="24316F"/>
                </a:solidFill>
              </a:rPr>
              <a:t>Cominciare a DISSOCIARE alimentazione e addormentamento (il pasto di latte non deve diventare l’unica modalità di addormentamento)</a:t>
            </a:r>
            <a:r>
              <a:rPr lang="it-IT" sz="2000" dirty="0">
                <a:solidFill>
                  <a:srgbClr val="24316F"/>
                </a:solidFill>
                <a:sym typeface="Wingdings" panose="05000000000000000000" pitchFamily="2" charset="2"/>
              </a:rPr>
              <a:t> introdurre </a:t>
            </a:r>
            <a:r>
              <a:rPr lang="it-IT" sz="2000" u="sng" dirty="0">
                <a:solidFill>
                  <a:srgbClr val="24316F"/>
                </a:solidFill>
                <a:sym typeface="Wingdings" panose="05000000000000000000" pitchFamily="2" charset="2"/>
              </a:rPr>
              <a:t>gradualmente</a:t>
            </a:r>
            <a:r>
              <a:rPr lang="it-IT" sz="2000" dirty="0">
                <a:solidFill>
                  <a:srgbClr val="24316F"/>
                </a:solidFill>
                <a:sym typeface="Wingdings" panose="05000000000000000000" pitchFamily="2" charset="2"/>
              </a:rPr>
              <a:t> alternative che favoriscano l’autonomia</a:t>
            </a:r>
            <a:r>
              <a:rPr lang="it-IT" sz="2000" dirty="0">
                <a:solidFill>
                  <a:srgbClr val="24316F"/>
                </a:solidFill>
              </a:rPr>
              <a:t> (ciuccio, carezze nel proprio lettino)</a:t>
            </a:r>
          </a:p>
          <a:p>
            <a:pPr algn="just">
              <a:buFont typeface="Wingdings" panose="05000000000000000000" pitchFamily="2" charset="2"/>
              <a:buChar char="ü"/>
            </a:pPr>
            <a:r>
              <a:rPr lang="it-IT" sz="2000" dirty="0">
                <a:solidFill>
                  <a:srgbClr val="24316F"/>
                </a:solidFill>
              </a:rPr>
              <a:t>A svezzamento consolidato mantenere orario di pasti e addormentamento serale e pisolini diurni </a:t>
            </a:r>
            <a:r>
              <a:rPr lang="it-IT" sz="2000" b="1" dirty="0">
                <a:solidFill>
                  <a:srgbClr val="24316F"/>
                </a:solidFill>
              </a:rPr>
              <a:t>costante</a:t>
            </a:r>
            <a:r>
              <a:rPr lang="it-IT" sz="2000" dirty="0">
                <a:solidFill>
                  <a:srgbClr val="24316F"/>
                </a:solidFill>
              </a:rPr>
              <a:t> per favorire la maturazione del ritmo circadiano</a:t>
            </a:r>
          </a:p>
        </p:txBody>
      </p:sp>
      <p:sp>
        <p:nvSpPr>
          <p:cNvPr id="6" name="Titolo 1">
            <a:extLst>
              <a:ext uri="{FF2B5EF4-FFF2-40B4-BE49-F238E27FC236}">
                <a16:creationId xmlns:a16="http://schemas.microsoft.com/office/drawing/2014/main" id="{97917B26-22AC-4689-B485-F0C1279116A0}"/>
              </a:ext>
            </a:extLst>
          </p:cNvPr>
          <p:cNvSpPr>
            <a:spLocks noGrp="1"/>
          </p:cNvSpPr>
          <p:nvPr>
            <p:ph type="title"/>
          </p:nvPr>
        </p:nvSpPr>
        <p:spPr>
          <a:xfrm>
            <a:off x="1689652" y="235916"/>
            <a:ext cx="8627165" cy="1325563"/>
          </a:xfrm>
        </p:spPr>
        <p:txBody>
          <a:bodyPr>
            <a:normAutofit fontScale="90000"/>
          </a:bodyPr>
          <a:lstStyle/>
          <a:p>
            <a:pPr algn="ctr"/>
            <a:r>
              <a:rPr lang="it-IT" b="1" dirty="0">
                <a:solidFill>
                  <a:srgbClr val="24316F"/>
                </a:solidFill>
                <a:latin typeface="+mn-lt"/>
              </a:rPr>
              <a:t>ROUTINE DELL’ADDORMENTAMENTO DAI 6 MESI</a:t>
            </a:r>
          </a:p>
        </p:txBody>
      </p:sp>
      <p:pic>
        <p:nvPicPr>
          <p:cNvPr id="7" name="Immagine 6">
            <a:extLst>
              <a:ext uri="{FF2B5EF4-FFF2-40B4-BE49-F238E27FC236}">
                <a16:creationId xmlns:a16="http://schemas.microsoft.com/office/drawing/2014/main" id="{3E45D82C-E9BA-4E2D-ABC4-AD983D667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755" y="2901163"/>
            <a:ext cx="1894708" cy="1894708"/>
          </a:xfrm>
          <a:prstGeom prst="rect">
            <a:avLst/>
          </a:prstGeom>
        </p:spPr>
      </p:pic>
    </p:spTree>
    <p:extLst>
      <p:ext uri="{BB962C8B-B14F-4D97-AF65-F5344CB8AC3E}">
        <p14:creationId xmlns:p14="http://schemas.microsoft.com/office/powerpoint/2010/main" val="482959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47AEF4C-35F9-47CE-B84A-61D8F8CB95E7}"/>
              </a:ext>
            </a:extLst>
          </p:cNvPr>
          <p:cNvSpPr txBox="1"/>
          <p:nvPr/>
        </p:nvSpPr>
        <p:spPr>
          <a:xfrm>
            <a:off x="2125579" y="3258467"/>
            <a:ext cx="4612105" cy="830997"/>
          </a:xfrm>
          <a:prstGeom prst="rect">
            <a:avLst/>
          </a:prstGeom>
          <a:noFill/>
        </p:spPr>
        <p:txBody>
          <a:bodyPr wrap="square" rtlCol="0">
            <a:spAutoFit/>
          </a:bodyPr>
          <a:lstStyle/>
          <a:p>
            <a:pPr algn="ctr"/>
            <a:r>
              <a:rPr lang="it-IT" sz="4800" b="1" dirty="0">
                <a:solidFill>
                  <a:schemeClr val="accent1">
                    <a:lumMod val="60000"/>
                    <a:lumOff val="40000"/>
                  </a:schemeClr>
                </a:solidFill>
              </a:rPr>
              <a:t>MICHELE</a:t>
            </a:r>
          </a:p>
        </p:txBody>
      </p:sp>
      <p:sp>
        <p:nvSpPr>
          <p:cNvPr id="5" name="Titolo 1">
            <a:extLst>
              <a:ext uri="{FF2B5EF4-FFF2-40B4-BE49-F238E27FC236}">
                <a16:creationId xmlns:a16="http://schemas.microsoft.com/office/drawing/2014/main" id="{EEF02B2D-C60C-4746-A733-8D1467385DE4}"/>
              </a:ext>
            </a:extLst>
          </p:cNvPr>
          <p:cNvSpPr txBox="1">
            <a:spLocks/>
          </p:cNvSpPr>
          <p:nvPr/>
        </p:nvSpPr>
        <p:spPr>
          <a:xfrm>
            <a:off x="2657061" y="437836"/>
            <a:ext cx="716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9° MESE</a:t>
            </a:r>
            <a:endParaRPr lang="it-IT" dirty="0">
              <a:latin typeface="+mn-lt"/>
            </a:endParaRPr>
          </a:p>
        </p:txBody>
      </p:sp>
      <p:pic>
        <p:nvPicPr>
          <p:cNvPr id="6" name="Picture 2" descr="A group of babies in different poses&#10;&#10;Description automatically generated">
            <a:extLst>
              <a:ext uri="{FF2B5EF4-FFF2-40B4-BE49-F238E27FC236}">
                <a16:creationId xmlns:a16="http://schemas.microsoft.com/office/drawing/2014/main" id="{67DBAAC1-EBFF-491A-AEB8-9556D096A0B3}"/>
              </a:ext>
            </a:extLst>
          </p:cNvPr>
          <p:cNvPicPr>
            <a:picLocks noChangeAspect="1"/>
          </p:cNvPicPr>
          <p:nvPr/>
        </p:nvPicPr>
        <p:blipFill rotWithShape="1">
          <a:blip r:embed="rId3"/>
          <a:srcRect l="32165" t="30312" r="42242" b="4400"/>
          <a:stretch/>
        </p:blipFill>
        <p:spPr>
          <a:xfrm>
            <a:off x="7122695" y="2178863"/>
            <a:ext cx="3572932" cy="3821202"/>
          </a:xfrm>
          <a:prstGeom prst="rect">
            <a:avLst/>
          </a:prstGeom>
        </p:spPr>
      </p:pic>
    </p:spTree>
    <p:extLst>
      <p:ext uri="{BB962C8B-B14F-4D97-AF65-F5344CB8AC3E}">
        <p14:creationId xmlns:p14="http://schemas.microsoft.com/office/powerpoint/2010/main" val="14610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FF53316-F9B5-4CBE-A961-B75B642D4FCB}"/>
              </a:ext>
            </a:extLst>
          </p:cNvPr>
          <p:cNvPicPr>
            <a:picLocks noChangeAspect="1"/>
          </p:cNvPicPr>
          <p:nvPr/>
        </p:nvPicPr>
        <p:blipFill>
          <a:blip r:embed="rId3"/>
          <a:stretch>
            <a:fillRect/>
          </a:stretch>
        </p:blipFill>
        <p:spPr>
          <a:xfrm>
            <a:off x="1895525" y="1490943"/>
            <a:ext cx="5311390" cy="3230408"/>
          </a:xfrm>
          <a:prstGeom prst="rect">
            <a:avLst/>
          </a:prstGeom>
        </p:spPr>
      </p:pic>
      <p:sp>
        <p:nvSpPr>
          <p:cNvPr id="3" name="CasellaDiTesto 2">
            <a:extLst>
              <a:ext uri="{FF2B5EF4-FFF2-40B4-BE49-F238E27FC236}">
                <a16:creationId xmlns:a16="http://schemas.microsoft.com/office/drawing/2014/main" id="{69D42492-4193-4E79-9069-80E5AF04986C}"/>
              </a:ext>
            </a:extLst>
          </p:cNvPr>
          <p:cNvSpPr txBox="1"/>
          <p:nvPr/>
        </p:nvSpPr>
        <p:spPr>
          <a:xfrm>
            <a:off x="1827347" y="5019513"/>
            <a:ext cx="5419675" cy="1569660"/>
          </a:xfrm>
          <a:prstGeom prst="rect">
            <a:avLst/>
          </a:prstGeom>
          <a:noFill/>
        </p:spPr>
        <p:txBody>
          <a:bodyPr wrap="square" rtlCol="0">
            <a:spAutoFit/>
          </a:bodyPr>
          <a:lstStyle/>
          <a:p>
            <a:pPr marL="285750" indent="-285750" algn="just">
              <a:buFont typeface="Arial" panose="020B0604020202020204" pitchFamily="34" charset="0"/>
              <a:buChar char="•"/>
            </a:pPr>
            <a:r>
              <a:rPr lang="it-IT" sz="1600" dirty="0">
                <a:solidFill>
                  <a:srgbClr val="24316F"/>
                </a:solidFill>
              </a:rPr>
              <a:t>Le ore di sonno totali variano da 12 a 14, con variabilità individuali ma sempre maggiore prevedibilità nell’arco della giornata</a:t>
            </a:r>
          </a:p>
          <a:p>
            <a:pPr marL="285750" indent="-285750" algn="just">
              <a:buFont typeface="Arial" panose="020B0604020202020204" pitchFamily="34" charset="0"/>
              <a:buChar char="•"/>
            </a:pPr>
            <a:r>
              <a:rPr lang="it-IT" sz="1600" dirty="0">
                <a:solidFill>
                  <a:srgbClr val="24316F"/>
                </a:solidFill>
              </a:rPr>
              <a:t>Si consolida la </a:t>
            </a:r>
            <a:r>
              <a:rPr lang="it-IT" sz="1600" b="1" dirty="0">
                <a:solidFill>
                  <a:srgbClr val="24316F"/>
                </a:solidFill>
              </a:rPr>
              <a:t>FINESTRA DEL SONNO </a:t>
            </a:r>
            <a:r>
              <a:rPr lang="it-IT" sz="1600" dirty="0">
                <a:solidFill>
                  <a:srgbClr val="24316F"/>
                </a:solidFill>
              </a:rPr>
              <a:t>nelle prime ore serali </a:t>
            </a:r>
            <a:r>
              <a:rPr lang="it-IT" sz="1600" dirty="0">
                <a:solidFill>
                  <a:srgbClr val="24316F"/>
                </a:solidFill>
                <a:sym typeface="Wingdings" panose="05000000000000000000" pitchFamily="2" charset="2"/>
              </a:rPr>
              <a:t> il momento in cui i bambini sono nelle condizioni migliori per addormentarsi</a:t>
            </a:r>
            <a:endParaRPr lang="it-IT" sz="1600" dirty="0"/>
          </a:p>
        </p:txBody>
      </p:sp>
      <p:sp>
        <p:nvSpPr>
          <p:cNvPr id="4" name="CasellaDiTesto 3">
            <a:extLst>
              <a:ext uri="{FF2B5EF4-FFF2-40B4-BE49-F238E27FC236}">
                <a16:creationId xmlns:a16="http://schemas.microsoft.com/office/drawing/2014/main" id="{1BC4F3A2-01A3-4F38-B980-636E7314A7F5}"/>
              </a:ext>
            </a:extLst>
          </p:cNvPr>
          <p:cNvSpPr txBox="1"/>
          <p:nvPr/>
        </p:nvSpPr>
        <p:spPr>
          <a:xfrm>
            <a:off x="7820526" y="2252411"/>
            <a:ext cx="3870588" cy="2862322"/>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rgbClr val="24316F"/>
                </a:solidFill>
              </a:rPr>
              <a:t>Periodi di veglia diurna continuano ad allungarsi, così come i periodo di sonno notturno</a:t>
            </a:r>
          </a:p>
          <a:p>
            <a:pPr marL="285750" indent="-285750" algn="just">
              <a:buFont typeface="Arial" panose="020B0604020202020204" pitchFamily="34" charset="0"/>
              <a:buChar char="•"/>
            </a:pPr>
            <a:endParaRPr lang="it-IT" dirty="0">
              <a:solidFill>
                <a:srgbClr val="24316F"/>
              </a:solidFill>
            </a:endParaRPr>
          </a:p>
          <a:p>
            <a:pPr marL="285750" indent="-285750" algn="just">
              <a:buFont typeface="Arial" panose="020B0604020202020204" pitchFamily="34" charset="0"/>
              <a:buChar char="•"/>
            </a:pPr>
            <a:r>
              <a:rPr lang="it-IT" b="1" dirty="0">
                <a:solidFill>
                  <a:srgbClr val="24316F"/>
                </a:solidFill>
              </a:rPr>
              <a:t>SONNELLINI:</a:t>
            </a:r>
            <a:r>
              <a:rPr lang="it-IT" dirty="0">
                <a:solidFill>
                  <a:srgbClr val="24316F"/>
                </a:solidFill>
              </a:rPr>
              <a:t> si riducono a 2 (uno al mattino, uno al pomeriggio) </a:t>
            </a:r>
          </a:p>
          <a:p>
            <a:pPr marL="285750" indent="-285750" algn="just">
              <a:buFont typeface="Arial" panose="020B0604020202020204" pitchFamily="34" charset="0"/>
              <a:buChar char="•"/>
            </a:pPr>
            <a:endParaRPr lang="it-IT" dirty="0">
              <a:solidFill>
                <a:srgbClr val="24316F"/>
              </a:solidFill>
            </a:endParaRPr>
          </a:p>
          <a:p>
            <a:pPr marL="285750" indent="-285750" algn="just">
              <a:buFont typeface="Arial" panose="020B0604020202020204" pitchFamily="34" charset="0"/>
              <a:buChar char="•"/>
            </a:pPr>
            <a:r>
              <a:rPr lang="it-IT" b="1" dirty="0">
                <a:solidFill>
                  <a:srgbClr val="24316F"/>
                </a:solidFill>
              </a:rPr>
              <a:t>RISVEGLI NOTTURNI fisiologici</a:t>
            </a:r>
            <a:r>
              <a:rPr lang="it-IT" dirty="0">
                <a:solidFill>
                  <a:srgbClr val="24316F"/>
                </a:solidFill>
              </a:rPr>
              <a:t>: mediamente 2-3</a:t>
            </a:r>
          </a:p>
          <a:p>
            <a:endParaRPr lang="it-IT" dirty="0"/>
          </a:p>
        </p:txBody>
      </p:sp>
      <p:sp>
        <p:nvSpPr>
          <p:cNvPr id="7" name="Ovale 6">
            <a:extLst>
              <a:ext uri="{FF2B5EF4-FFF2-40B4-BE49-F238E27FC236}">
                <a16:creationId xmlns:a16="http://schemas.microsoft.com/office/drawing/2014/main" id="{CF44DE40-E240-433A-94FE-591AF9D3977B}"/>
              </a:ext>
            </a:extLst>
          </p:cNvPr>
          <p:cNvSpPr/>
          <p:nvPr/>
        </p:nvSpPr>
        <p:spPr>
          <a:xfrm>
            <a:off x="2789583" y="2270039"/>
            <a:ext cx="461702" cy="1251284"/>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1">
            <a:extLst>
              <a:ext uri="{FF2B5EF4-FFF2-40B4-BE49-F238E27FC236}">
                <a16:creationId xmlns:a16="http://schemas.microsoft.com/office/drawing/2014/main" id="{7202E81A-6D5C-49AB-876A-7DBD5DCB2882}"/>
              </a:ext>
            </a:extLst>
          </p:cNvPr>
          <p:cNvSpPr>
            <a:spLocks noGrp="1"/>
          </p:cNvSpPr>
          <p:nvPr>
            <p:ph type="title"/>
          </p:nvPr>
        </p:nvSpPr>
        <p:spPr>
          <a:xfrm>
            <a:off x="2789583" y="268827"/>
            <a:ext cx="7904922" cy="1325563"/>
          </a:xfrm>
        </p:spPr>
        <p:txBody>
          <a:bodyPr/>
          <a:lstStyle/>
          <a:p>
            <a:r>
              <a:rPr lang="it-IT" b="1" dirty="0">
                <a:solidFill>
                  <a:srgbClr val="24316F"/>
                </a:solidFill>
                <a:latin typeface="+mn-lt"/>
              </a:rPr>
              <a:t>BILANCIO DI SALUTE 9 MESI</a:t>
            </a:r>
            <a:endParaRPr lang="it-IT" b="1" dirty="0">
              <a:latin typeface="+mn-lt"/>
            </a:endParaRPr>
          </a:p>
        </p:txBody>
      </p:sp>
    </p:spTree>
    <p:extLst>
      <p:ext uri="{BB962C8B-B14F-4D97-AF65-F5344CB8AC3E}">
        <p14:creationId xmlns:p14="http://schemas.microsoft.com/office/powerpoint/2010/main" val="22760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d angolo ripiegato 1">
            <a:extLst>
              <a:ext uri="{FF2B5EF4-FFF2-40B4-BE49-F238E27FC236}">
                <a16:creationId xmlns:a16="http://schemas.microsoft.com/office/drawing/2014/main" id="{E7368BA4-669D-4274-ABE9-2E9463CBC901}"/>
              </a:ext>
            </a:extLst>
          </p:cNvPr>
          <p:cNvSpPr/>
          <p:nvPr/>
        </p:nvSpPr>
        <p:spPr>
          <a:xfrm>
            <a:off x="3224463" y="1455242"/>
            <a:ext cx="8795084" cy="4969621"/>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BCC9FE24-721F-4898-84C0-BE3B0C93B89A}"/>
              </a:ext>
            </a:extLst>
          </p:cNvPr>
          <p:cNvSpPr>
            <a:spLocks noGrp="1"/>
          </p:cNvSpPr>
          <p:nvPr>
            <p:ph idx="1"/>
          </p:nvPr>
        </p:nvSpPr>
        <p:spPr>
          <a:xfrm>
            <a:off x="3583841" y="1785868"/>
            <a:ext cx="8203096" cy="4351338"/>
          </a:xfrm>
        </p:spPr>
        <p:txBody>
          <a:bodyPr>
            <a:normAutofit fontScale="70000" lnSpcReduction="20000"/>
          </a:bodyPr>
          <a:lstStyle/>
          <a:p>
            <a:pPr algn="just">
              <a:buFont typeface="Wingdings" panose="05000000000000000000" pitchFamily="2" charset="2"/>
              <a:buChar char="ü"/>
            </a:pPr>
            <a:r>
              <a:rPr lang="it-IT" dirty="0">
                <a:solidFill>
                  <a:srgbClr val="24316F"/>
                </a:solidFill>
              </a:rPr>
              <a:t>PISOLINI: tendenzialmente 1 mattino, 1 pomeriggio (consigliare a chi non lo ha ancora fatto di perdere secondo pisolino pomeridiano, ciò favorisce la regolazione omeostatica)</a:t>
            </a:r>
          </a:p>
          <a:p>
            <a:pPr algn="just">
              <a:buFont typeface="Wingdings" panose="05000000000000000000" pitchFamily="2" charset="2"/>
              <a:buChar char="ü"/>
            </a:pPr>
            <a:r>
              <a:rPr lang="it-IT" dirty="0">
                <a:solidFill>
                  <a:srgbClr val="24316F"/>
                </a:solidFill>
              </a:rPr>
              <a:t>Rinforzare il </a:t>
            </a:r>
            <a:r>
              <a:rPr lang="it-IT" b="1" dirty="0">
                <a:solidFill>
                  <a:srgbClr val="24316F"/>
                </a:solidFill>
              </a:rPr>
              <a:t>concetto di autonomia</a:t>
            </a:r>
            <a:r>
              <a:rPr lang="it-IT" dirty="0">
                <a:solidFill>
                  <a:srgbClr val="24316F"/>
                </a:solidFill>
              </a:rPr>
              <a:t>, il </a:t>
            </a:r>
            <a:r>
              <a:rPr lang="it-IT" b="1" dirty="0">
                <a:solidFill>
                  <a:srgbClr val="24316F"/>
                </a:solidFill>
              </a:rPr>
              <a:t>concetto di dissociazione dell’addormentamento da condizionamenti</a:t>
            </a:r>
            <a:r>
              <a:rPr lang="it-IT" dirty="0">
                <a:solidFill>
                  <a:srgbClr val="24316F"/>
                </a:solidFill>
              </a:rPr>
              <a:t>,  da solo senza intervento del genitore</a:t>
            </a:r>
          </a:p>
          <a:p>
            <a:pPr algn="just">
              <a:buFont typeface="Wingdings" panose="05000000000000000000" pitchFamily="2" charset="2"/>
              <a:buChar char="ü"/>
            </a:pPr>
            <a:r>
              <a:rPr lang="it-IT" dirty="0">
                <a:solidFill>
                  <a:srgbClr val="24316F"/>
                </a:solidFill>
              </a:rPr>
              <a:t>Aiutare il bambino ad </a:t>
            </a:r>
            <a:r>
              <a:rPr lang="it-IT" b="1" dirty="0">
                <a:solidFill>
                  <a:srgbClr val="24316F"/>
                </a:solidFill>
              </a:rPr>
              <a:t>associare il letto con il sonno</a:t>
            </a:r>
            <a:r>
              <a:rPr lang="it-IT" dirty="0">
                <a:solidFill>
                  <a:srgbClr val="24316F"/>
                </a:solidFill>
              </a:rPr>
              <a:t>, stesso luogo e stesse modalità. Non far giocare il bambino nel lettino nelle ore di veglia.</a:t>
            </a:r>
          </a:p>
          <a:p>
            <a:pPr algn="just">
              <a:buFont typeface="Wingdings" panose="05000000000000000000" pitchFamily="2" charset="2"/>
              <a:buChar char="ü"/>
            </a:pPr>
            <a:r>
              <a:rPr lang="it-IT" dirty="0">
                <a:solidFill>
                  <a:srgbClr val="24316F"/>
                </a:solidFill>
              </a:rPr>
              <a:t>Rafforzare l’eventuale oggetto transizione</a:t>
            </a:r>
          </a:p>
          <a:p>
            <a:pPr algn="just">
              <a:buFont typeface="Wingdings" panose="05000000000000000000" pitchFamily="2" charset="2"/>
              <a:buChar char="ü"/>
            </a:pPr>
            <a:r>
              <a:rPr lang="it-IT" dirty="0">
                <a:solidFill>
                  <a:srgbClr val="24316F"/>
                </a:solidFill>
              </a:rPr>
              <a:t>Cominciare a pensare di eliminare i pasti notturni</a:t>
            </a:r>
          </a:p>
          <a:p>
            <a:pPr algn="just">
              <a:buFont typeface="Wingdings" panose="05000000000000000000" pitchFamily="2" charset="2"/>
              <a:buChar char="ü"/>
            </a:pPr>
            <a:r>
              <a:rPr lang="it-IT" dirty="0">
                <a:solidFill>
                  <a:srgbClr val="24316F"/>
                </a:solidFill>
              </a:rPr>
              <a:t>Routine nanna, importanza di attività piacevoli e non eccitanti!! </a:t>
            </a:r>
          </a:p>
          <a:p>
            <a:pPr algn="just">
              <a:buFont typeface="Wingdings" panose="05000000000000000000" pitchFamily="2" charset="2"/>
              <a:buChar char="ü"/>
            </a:pPr>
            <a:r>
              <a:rPr lang="it-IT" dirty="0">
                <a:solidFill>
                  <a:srgbClr val="24316F"/>
                </a:solidFill>
              </a:rPr>
              <a:t>Quando il bambino comincia a riconoscere la routine si può provare gradualmente a dargli la possibilità di guidarla </a:t>
            </a:r>
          </a:p>
          <a:p>
            <a:pPr algn="just">
              <a:buFont typeface="Wingdings" panose="05000000000000000000" pitchFamily="2" charset="2"/>
              <a:buChar char="ü"/>
            </a:pPr>
            <a:r>
              <a:rPr lang="it-IT" dirty="0">
                <a:solidFill>
                  <a:srgbClr val="24316F"/>
                </a:solidFill>
              </a:rPr>
              <a:t>Mantenere l’orario dei pasti, dell’addormentamento serale e dei pisolini diurni il più possibile costante.</a:t>
            </a:r>
          </a:p>
        </p:txBody>
      </p:sp>
      <p:sp>
        <p:nvSpPr>
          <p:cNvPr id="4" name="Titolo 1">
            <a:extLst>
              <a:ext uri="{FF2B5EF4-FFF2-40B4-BE49-F238E27FC236}">
                <a16:creationId xmlns:a16="http://schemas.microsoft.com/office/drawing/2014/main" id="{6A47D059-0986-486F-85DA-DDD37A1EEF51}"/>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9 MESI</a:t>
            </a:r>
            <a:endParaRPr lang="it-IT" b="1" dirty="0">
              <a:latin typeface="+mn-lt"/>
            </a:endParaRPr>
          </a:p>
        </p:txBody>
      </p:sp>
      <p:pic>
        <p:nvPicPr>
          <p:cNvPr id="5" name="Immagine 4">
            <a:extLst>
              <a:ext uri="{FF2B5EF4-FFF2-40B4-BE49-F238E27FC236}">
                <a16:creationId xmlns:a16="http://schemas.microsoft.com/office/drawing/2014/main" id="{EFB2AD4B-C699-46E3-A776-4F98AF069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755" y="2901163"/>
            <a:ext cx="1894708" cy="1894708"/>
          </a:xfrm>
          <a:prstGeom prst="rect">
            <a:avLst/>
          </a:prstGeom>
        </p:spPr>
      </p:pic>
    </p:spTree>
    <p:extLst>
      <p:ext uri="{BB962C8B-B14F-4D97-AF65-F5344CB8AC3E}">
        <p14:creationId xmlns:p14="http://schemas.microsoft.com/office/powerpoint/2010/main" val="529748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CC9FE24-721F-4898-84C0-BE3B0C93B89A}"/>
              </a:ext>
            </a:extLst>
          </p:cNvPr>
          <p:cNvSpPr>
            <a:spLocks noGrp="1"/>
          </p:cNvSpPr>
          <p:nvPr>
            <p:ph idx="1"/>
          </p:nvPr>
        </p:nvSpPr>
        <p:spPr>
          <a:xfrm>
            <a:off x="6777691" y="4599366"/>
            <a:ext cx="5292000" cy="2217610"/>
          </a:xfrm>
        </p:spPr>
        <p:txBody>
          <a:bodyPr>
            <a:noAutofit/>
          </a:bodyPr>
          <a:lstStyle/>
          <a:p>
            <a:pPr marL="0" indent="0" algn="just">
              <a:buNone/>
            </a:pPr>
            <a:r>
              <a:rPr lang="it-IT" sz="2000" b="1" dirty="0">
                <a:solidFill>
                  <a:srgbClr val="F0A0B1"/>
                </a:solidFill>
                <a:sym typeface="Wingdings" panose="05000000000000000000" pitchFamily="2" charset="2"/>
              </a:rPr>
              <a:t>ORDINE EMOTIVO:</a:t>
            </a:r>
          </a:p>
          <a:p>
            <a:pPr algn="just">
              <a:buFont typeface="Courier New" panose="02070309020205020404" pitchFamily="49" charset="0"/>
              <a:buChar char="o"/>
            </a:pPr>
            <a:r>
              <a:rPr lang="it-IT" sz="1800" b="1" dirty="0">
                <a:solidFill>
                  <a:srgbClr val="24316F"/>
                </a:solidFill>
                <a:sym typeface="Wingdings" panose="05000000000000000000" pitchFamily="2" charset="2"/>
              </a:rPr>
              <a:t>non lasciar piangere il bambino</a:t>
            </a:r>
          </a:p>
          <a:p>
            <a:pPr algn="just">
              <a:buFont typeface="Courier New" panose="02070309020205020404" pitchFamily="49" charset="0"/>
              <a:buChar char="o"/>
            </a:pPr>
            <a:r>
              <a:rPr lang="it-IT" sz="1800" b="1" dirty="0">
                <a:solidFill>
                  <a:srgbClr val="24316F"/>
                </a:solidFill>
                <a:sym typeface="Wingdings" panose="05000000000000000000" pitchFamily="2" charset="2"/>
              </a:rPr>
              <a:t>Non sgridarlo se si sveglia</a:t>
            </a:r>
          </a:p>
          <a:p>
            <a:pPr algn="just">
              <a:buFont typeface="Courier New" panose="02070309020205020404" pitchFamily="49" charset="0"/>
              <a:buChar char="o"/>
            </a:pPr>
            <a:r>
              <a:rPr lang="it-IT" sz="1800" b="1" dirty="0">
                <a:solidFill>
                  <a:srgbClr val="24316F"/>
                </a:solidFill>
                <a:sym typeface="Wingdings" panose="05000000000000000000" pitchFamily="2" charset="2"/>
              </a:rPr>
              <a:t>Non farlo sentire in colpa se vuole stare coi genitori</a:t>
            </a:r>
          </a:p>
          <a:p>
            <a:pPr algn="just">
              <a:buFont typeface="Courier New" panose="02070309020205020404" pitchFamily="49" charset="0"/>
              <a:buChar char="o"/>
            </a:pPr>
            <a:r>
              <a:rPr lang="it-IT" sz="1800" b="1" dirty="0">
                <a:solidFill>
                  <a:srgbClr val="24316F"/>
                </a:solidFill>
                <a:sym typeface="Wingdings" panose="05000000000000000000" pitchFamily="2" charset="2"/>
              </a:rPr>
              <a:t>Non allontanarlo o negare il contatto o lasciarlo solo se chiede vicinanza</a:t>
            </a:r>
          </a:p>
        </p:txBody>
      </p:sp>
      <p:sp>
        <p:nvSpPr>
          <p:cNvPr id="4" name="CasellaDiTesto 3">
            <a:extLst>
              <a:ext uri="{FF2B5EF4-FFF2-40B4-BE49-F238E27FC236}">
                <a16:creationId xmlns:a16="http://schemas.microsoft.com/office/drawing/2014/main" id="{C6679576-E82E-4DF9-9BEF-4896C2B62CC8}"/>
              </a:ext>
            </a:extLst>
          </p:cNvPr>
          <p:cNvSpPr txBox="1"/>
          <p:nvPr/>
        </p:nvSpPr>
        <p:spPr>
          <a:xfrm>
            <a:off x="6777691" y="1371390"/>
            <a:ext cx="5292000" cy="1508105"/>
          </a:xfrm>
          <a:prstGeom prst="rect">
            <a:avLst/>
          </a:prstGeom>
          <a:noFill/>
        </p:spPr>
        <p:txBody>
          <a:bodyPr wrap="square" rtlCol="0">
            <a:spAutoFit/>
          </a:bodyPr>
          <a:lstStyle/>
          <a:p>
            <a:r>
              <a:rPr lang="it-IT" sz="2000" b="1" dirty="0">
                <a:solidFill>
                  <a:srgbClr val="F0A0B1"/>
                </a:solidFill>
                <a:sym typeface="Wingdings" panose="05000000000000000000" pitchFamily="2" charset="2"/>
              </a:rPr>
              <a:t>ORDINE AMBIENTALE: </a:t>
            </a:r>
          </a:p>
          <a:p>
            <a:pPr marL="285750" indent="-285750">
              <a:buFont typeface="Courier New" panose="02070309020205020404" pitchFamily="49" charset="0"/>
              <a:buChar char="o"/>
            </a:pPr>
            <a:r>
              <a:rPr lang="it-IT" b="1" dirty="0">
                <a:solidFill>
                  <a:srgbClr val="24316F"/>
                </a:solidFill>
                <a:sym typeface="Wingdings" panose="05000000000000000000" pitchFamily="2" charset="2"/>
              </a:rPr>
              <a:t>Abbassare le luci e spegnere i dispositivi elettronici (un’ora prima della nanna)</a:t>
            </a:r>
          </a:p>
          <a:p>
            <a:pPr marL="285750" indent="-285750">
              <a:buFont typeface="Courier New" panose="02070309020205020404" pitchFamily="49" charset="0"/>
              <a:buChar char="o"/>
            </a:pPr>
            <a:r>
              <a:rPr lang="it-IT" b="1" dirty="0">
                <a:solidFill>
                  <a:srgbClr val="24316F"/>
                </a:solidFill>
                <a:sym typeface="Wingdings" panose="05000000000000000000" pitchFamily="2" charset="2"/>
              </a:rPr>
              <a:t>Consentire al bambino di svegliarsi dove si è addormentato</a:t>
            </a:r>
          </a:p>
        </p:txBody>
      </p:sp>
      <p:sp>
        <p:nvSpPr>
          <p:cNvPr id="5" name="CasellaDiTesto 4">
            <a:extLst>
              <a:ext uri="{FF2B5EF4-FFF2-40B4-BE49-F238E27FC236}">
                <a16:creationId xmlns:a16="http://schemas.microsoft.com/office/drawing/2014/main" id="{3BB9ADAE-7A73-4FC4-8256-DC816FD97BBD}"/>
              </a:ext>
            </a:extLst>
          </p:cNvPr>
          <p:cNvSpPr txBox="1"/>
          <p:nvPr/>
        </p:nvSpPr>
        <p:spPr>
          <a:xfrm>
            <a:off x="1243472" y="4599366"/>
            <a:ext cx="5292000" cy="1508105"/>
          </a:xfrm>
          <a:prstGeom prst="rect">
            <a:avLst/>
          </a:prstGeom>
          <a:noFill/>
        </p:spPr>
        <p:txBody>
          <a:bodyPr wrap="square" rtlCol="0">
            <a:spAutoFit/>
          </a:bodyPr>
          <a:lstStyle/>
          <a:p>
            <a:pPr algn="just"/>
            <a:r>
              <a:rPr lang="it-IT" sz="2000" b="1" dirty="0">
                <a:solidFill>
                  <a:srgbClr val="F0A0B1"/>
                </a:solidFill>
                <a:sym typeface="Wingdings" panose="05000000000000000000" pitchFamily="2" charset="2"/>
              </a:rPr>
              <a:t>ORDINE DEGLI EVENTI:</a:t>
            </a:r>
          </a:p>
          <a:p>
            <a:pPr marL="285750" indent="-285750" algn="just">
              <a:buFont typeface="Courier New" panose="02070309020205020404" pitchFamily="49" charset="0"/>
              <a:buChar char="o"/>
            </a:pPr>
            <a:r>
              <a:rPr lang="it-IT" b="1" dirty="0">
                <a:solidFill>
                  <a:srgbClr val="24316F"/>
                </a:solidFill>
                <a:sym typeface="Wingdings" panose="05000000000000000000" pitchFamily="2" charset="2"/>
              </a:rPr>
              <a:t>Creare rituale di addormentamento semplice, stabile e riproducibile</a:t>
            </a:r>
          </a:p>
          <a:p>
            <a:pPr marL="285750" indent="-285750" algn="just">
              <a:buFont typeface="Courier New" panose="02070309020205020404" pitchFamily="49" charset="0"/>
              <a:buChar char="o"/>
            </a:pPr>
            <a:r>
              <a:rPr lang="it-IT" b="1" dirty="0">
                <a:solidFill>
                  <a:srgbClr val="24316F"/>
                </a:solidFill>
                <a:sym typeface="Wingdings" panose="05000000000000000000" pitchFamily="2" charset="2"/>
              </a:rPr>
              <a:t>Evitare di offrire cibo o bevande zuccherate nelle ore notturne</a:t>
            </a:r>
            <a:endParaRPr lang="it-IT" b="1" dirty="0">
              <a:solidFill>
                <a:srgbClr val="24316F"/>
              </a:solidFill>
            </a:endParaRPr>
          </a:p>
        </p:txBody>
      </p:sp>
      <p:sp>
        <p:nvSpPr>
          <p:cNvPr id="6" name="CasellaDiTesto 5">
            <a:extLst>
              <a:ext uri="{FF2B5EF4-FFF2-40B4-BE49-F238E27FC236}">
                <a16:creationId xmlns:a16="http://schemas.microsoft.com/office/drawing/2014/main" id="{56CA1221-013C-4ADB-AAEE-C264620B201B}"/>
              </a:ext>
            </a:extLst>
          </p:cNvPr>
          <p:cNvSpPr txBox="1"/>
          <p:nvPr/>
        </p:nvSpPr>
        <p:spPr>
          <a:xfrm>
            <a:off x="1243472" y="1396807"/>
            <a:ext cx="5292000" cy="1785104"/>
          </a:xfrm>
          <a:prstGeom prst="rect">
            <a:avLst/>
          </a:prstGeom>
          <a:noFill/>
        </p:spPr>
        <p:txBody>
          <a:bodyPr wrap="square" rtlCol="0">
            <a:spAutoFit/>
          </a:bodyPr>
          <a:lstStyle/>
          <a:p>
            <a:r>
              <a:rPr lang="it-IT" sz="2000" b="1" dirty="0">
                <a:solidFill>
                  <a:srgbClr val="F0A0B1"/>
                </a:solidFill>
                <a:sym typeface="Wingdings" panose="05000000000000000000" pitchFamily="2" charset="2"/>
              </a:rPr>
              <a:t>ORDINE TEMPORALE:</a:t>
            </a:r>
          </a:p>
          <a:p>
            <a:pPr marL="285750" indent="-285750" algn="just">
              <a:buFont typeface="Courier New" panose="02070309020205020404" pitchFamily="49" charset="0"/>
              <a:buChar char="o"/>
            </a:pPr>
            <a:r>
              <a:rPr lang="it-IT" b="1" dirty="0">
                <a:solidFill>
                  <a:srgbClr val="24316F"/>
                </a:solidFill>
                <a:sym typeface="Wingdings" panose="05000000000000000000" pitchFamily="2" charset="2"/>
              </a:rPr>
              <a:t>Mantenere stabile l’ora della nanna creando rituali semplici e riproducibili</a:t>
            </a:r>
          </a:p>
          <a:p>
            <a:pPr marL="285750" indent="-285750" algn="just">
              <a:buFont typeface="Courier New" panose="02070309020205020404" pitchFamily="49" charset="0"/>
              <a:buChar char="o"/>
            </a:pPr>
            <a:r>
              <a:rPr lang="it-IT" b="1" dirty="0">
                <a:solidFill>
                  <a:srgbClr val="24316F"/>
                </a:solidFill>
                <a:sym typeface="Wingdings" panose="05000000000000000000" pitchFamily="2" charset="2"/>
              </a:rPr>
              <a:t>Fissare l’ora della nanna non troppo presto (quando non è stanco), né troppo tardi (quando sarà difficile gestire la stanchezza)</a:t>
            </a:r>
            <a:endParaRPr lang="it-IT" b="1" dirty="0">
              <a:solidFill>
                <a:srgbClr val="24316F"/>
              </a:solidFill>
            </a:endParaRPr>
          </a:p>
        </p:txBody>
      </p:sp>
      <p:sp>
        <p:nvSpPr>
          <p:cNvPr id="8" name="Titolo 1">
            <a:extLst>
              <a:ext uri="{FF2B5EF4-FFF2-40B4-BE49-F238E27FC236}">
                <a16:creationId xmlns:a16="http://schemas.microsoft.com/office/drawing/2014/main" id="{9966E8C0-1A81-44F8-B971-28B55AEC8C86}"/>
              </a:ext>
            </a:extLst>
          </p:cNvPr>
          <p:cNvSpPr txBox="1">
            <a:spLocks/>
          </p:cNvSpPr>
          <p:nvPr/>
        </p:nvSpPr>
        <p:spPr>
          <a:xfrm>
            <a:off x="2789584" y="71244"/>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9 MESI</a:t>
            </a:r>
            <a:endParaRPr lang="it-IT" b="1" dirty="0">
              <a:latin typeface="+mn-lt"/>
            </a:endParaRPr>
          </a:p>
        </p:txBody>
      </p:sp>
      <p:sp>
        <p:nvSpPr>
          <p:cNvPr id="9" name="CasellaDiTesto 8">
            <a:extLst>
              <a:ext uri="{FF2B5EF4-FFF2-40B4-BE49-F238E27FC236}">
                <a16:creationId xmlns:a16="http://schemas.microsoft.com/office/drawing/2014/main" id="{03B89F55-525A-43FE-B528-9A8E8BDAE6D3}"/>
              </a:ext>
            </a:extLst>
          </p:cNvPr>
          <p:cNvSpPr txBox="1"/>
          <p:nvPr/>
        </p:nvSpPr>
        <p:spPr>
          <a:xfrm>
            <a:off x="3702526" y="3352280"/>
            <a:ext cx="5784574" cy="830997"/>
          </a:xfrm>
          <a:prstGeom prst="rect">
            <a:avLst/>
          </a:prstGeom>
          <a:noFill/>
        </p:spPr>
        <p:txBody>
          <a:bodyPr wrap="square" rtlCol="0">
            <a:spAutoFit/>
          </a:bodyPr>
          <a:lstStyle/>
          <a:p>
            <a:pPr algn="ctr"/>
            <a:r>
              <a:rPr lang="it-IT" sz="2400" b="1" dirty="0">
                <a:solidFill>
                  <a:srgbClr val="FF0000"/>
                </a:solidFill>
                <a:effectLst>
                  <a:outerShdw blurRad="38100" dist="38100" dir="2700000" algn="tl">
                    <a:srgbClr val="000000">
                      <a:alpha val="43137"/>
                    </a:srgbClr>
                  </a:outerShdw>
                </a:effectLst>
              </a:rPr>
              <a:t>RIBADIRE LA ROUTINE DELLA NANNA: </a:t>
            </a:r>
          </a:p>
          <a:p>
            <a:pPr algn="ctr"/>
            <a:r>
              <a:rPr lang="it-IT" sz="2400" b="1" dirty="0">
                <a:solidFill>
                  <a:srgbClr val="FF0000"/>
                </a:solidFill>
                <a:effectLst>
                  <a:outerShdw blurRad="38100" dist="38100" dir="2700000" algn="tl">
                    <a:srgbClr val="000000">
                      <a:alpha val="43137"/>
                    </a:srgbClr>
                  </a:outerShdw>
                </a:effectLst>
              </a:rPr>
              <a:t>ORDINE</a:t>
            </a:r>
          </a:p>
        </p:txBody>
      </p:sp>
      <p:sp>
        <p:nvSpPr>
          <p:cNvPr id="10" name="Ovale 9">
            <a:extLst>
              <a:ext uri="{FF2B5EF4-FFF2-40B4-BE49-F238E27FC236}">
                <a16:creationId xmlns:a16="http://schemas.microsoft.com/office/drawing/2014/main" id="{9981603E-11DB-4C9D-B27F-51468FD00559}"/>
              </a:ext>
            </a:extLst>
          </p:cNvPr>
          <p:cNvSpPr/>
          <p:nvPr/>
        </p:nvSpPr>
        <p:spPr>
          <a:xfrm>
            <a:off x="3702525" y="3044977"/>
            <a:ext cx="5784573" cy="13255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224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5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5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500"/>
                                        <p:tgtEl>
                                          <p:spTgt spid="3">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176C3857-9401-450C-8064-E133D329F272}"/>
              </a:ext>
            </a:extLst>
          </p:cNvPr>
          <p:cNvSpPr txBox="1">
            <a:spLocks/>
          </p:cNvSpPr>
          <p:nvPr/>
        </p:nvSpPr>
        <p:spPr>
          <a:xfrm>
            <a:off x="2789583" y="268827"/>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12° MESE</a:t>
            </a:r>
            <a:endParaRPr lang="it-IT" b="1" dirty="0">
              <a:latin typeface="+mn-lt"/>
            </a:endParaRPr>
          </a:p>
        </p:txBody>
      </p:sp>
      <p:pic>
        <p:nvPicPr>
          <p:cNvPr id="3" name="Picture 3" descr="A group of babies in different poses&#10;&#10;Description automatically generated">
            <a:extLst>
              <a:ext uri="{FF2B5EF4-FFF2-40B4-BE49-F238E27FC236}">
                <a16:creationId xmlns:a16="http://schemas.microsoft.com/office/drawing/2014/main" id="{B77B59E1-CEED-486B-147F-44077DEE784A}"/>
              </a:ext>
            </a:extLst>
          </p:cNvPr>
          <p:cNvPicPr>
            <a:picLocks noChangeAspect="1"/>
          </p:cNvPicPr>
          <p:nvPr/>
        </p:nvPicPr>
        <p:blipFill rotWithShape="1">
          <a:blip r:embed="rId3"/>
          <a:srcRect l="80799"/>
          <a:stretch/>
        </p:blipFill>
        <p:spPr>
          <a:xfrm>
            <a:off x="7312648" y="1491916"/>
            <a:ext cx="2402590" cy="5245758"/>
          </a:xfrm>
          <a:prstGeom prst="rect">
            <a:avLst/>
          </a:prstGeom>
        </p:spPr>
      </p:pic>
      <p:sp>
        <p:nvSpPr>
          <p:cNvPr id="4" name="CasellaDiTesto 3">
            <a:extLst>
              <a:ext uri="{FF2B5EF4-FFF2-40B4-BE49-F238E27FC236}">
                <a16:creationId xmlns:a16="http://schemas.microsoft.com/office/drawing/2014/main" id="{694D9D62-6E22-4BF9-9F88-28EC077EAB96}"/>
              </a:ext>
            </a:extLst>
          </p:cNvPr>
          <p:cNvSpPr txBox="1"/>
          <p:nvPr/>
        </p:nvSpPr>
        <p:spPr>
          <a:xfrm>
            <a:off x="2129939" y="3013501"/>
            <a:ext cx="4612105" cy="830997"/>
          </a:xfrm>
          <a:prstGeom prst="rect">
            <a:avLst/>
          </a:prstGeom>
          <a:noFill/>
        </p:spPr>
        <p:txBody>
          <a:bodyPr wrap="square" rtlCol="0">
            <a:spAutoFit/>
          </a:bodyPr>
          <a:lstStyle/>
          <a:p>
            <a:pPr algn="ctr"/>
            <a:r>
              <a:rPr lang="it-IT" sz="4800" b="1" dirty="0">
                <a:solidFill>
                  <a:schemeClr val="accent1">
                    <a:lumMod val="60000"/>
                    <a:lumOff val="40000"/>
                  </a:schemeClr>
                </a:solidFill>
              </a:rPr>
              <a:t>MICHELE</a:t>
            </a:r>
          </a:p>
        </p:txBody>
      </p:sp>
    </p:spTree>
    <p:extLst>
      <p:ext uri="{BB962C8B-B14F-4D97-AF65-F5344CB8AC3E}">
        <p14:creationId xmlns:p14="http://schemas.microsoft.com/office/powerpoint/2010/main" val="158652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7046843" y="3941188"/>
            <a:ext cx="4880114" cy="2449673"/>
          </a:xfrm>
        </p:spPr>
        <p:txBody>
          <a:bodyPr>
            <a:normAutofit fontScale="85000" lnSpcReduction="20000"/>
          </a:bodyPr>
          <a:lstStyle/>
          <a:p>
            <a:pPr algn="just">
              <a:buFont typeface="Wingdings" panose="05000000000000000000" pitchFamily="2" charset="2"/>
              <a:buChar char="Ø"/>
            </a:pPr>
            <a:r>
              <a:rPr lang="it-IT" sz="2400" dirty="0">
                <a:solidFill>
                  <a:srgbClr val="24316F"/>
                </a:solidFill>
              </a:rPr>
              <a:t>Durata del sonno totale mediamente 11-14 ore</a:t>
            </a:r>
          </a:p>
          <a:p>
            <a:pPr algn="just">
              <a:buFont typeface="Wingdings" panose="05000000000000000000" pitchFamily="2" charset="2"/>
              <a:buChar char="Ø"/>
            </a:pPr>
            <a:r>
              <a:rPr lang="it-IT" sz="2400" dirty="0">
                <a:solidFill>
                  <a:srgbClr val="24316F"/>
                </a:solidFill>
              </a:rPr>
              <a:t>Il sonno presenta il periodo più lungo di notte (l’80% dei bambini dorme </a:t>
            </a:r>
            <a:r>
              <a:rPr lang="it-IT" sz="2400" b="1" dirty="0">
                <a:solidFill>
                  <a:srgbClr val="24316F"/>
                </a:solidFill>
              </a:rPr>
              <a:t>continuativamente</a:t>
            </a:r>
            <a:r>
              <a:rPr lang="it-IT" sz="2400" dirty="0">
                <a:solidFill>
                  <a:srgbClr val="24316F"/>
                </a:solidFill>
              </a:rPr>
              <a:t> di notte) </a:t>
            </a:r>
          </a:p>
          <a:p>
            <a:pPr algn="just">
              <a:buFont typeface="Wingdings" panose="05000000000000000000" pitchFamily="2" charset="2"/>
              <a:buChar char="Ø"/>
            </a:pPr>
            <a:r>
              <a:rPr lang="it-IT" sz="2400" dirty="0">
                <a:solidFill>
                  <a:srgbClr val="24316F"/>
                </a:solidFill>
              </a:rPr>
              <a:t>Un sonnellino pomeridiano di 1-2 ore </a:t>
            </a:r>
          </a:p>
          <a:p>
            <a:pPr algn="just">
              <a:buFont typeface="Wingdings" panose="05000000000000000000" pitchFamily="2" charset="2"/>
              <a:buChar char="Ø"/>
            </a:pPr>
            <a:r>
              <a:rPr lang="it-IT" sz="2400" dirty="0">
                <a:solidFill>
                  <a:srgbClr val="24316F"/>
                </a:solidFill>
              </a:rPr>
              <a:t>Il sonnellino del mattino tende a scomparire (questa perdita aiuta la maturazione del sonno)</a:t>
            </a:r>
          </a:p>
          <a:p>
            <a:endParaRPr lang="it-IT" dirty="0"/>
          </a:p>
          <a:p>
            <a:endParaRPr lang="it-IT" dirty="0"/>
          </a:p>
        </p:txBody>
      </p:sp>
      <p:sp>
        <p:nvSpPr>
          <p:cNvPr id="4" name="Titolo 1">
            <a:extLst>
              <a:ext uri="{FF2B5EF4-FFF2-40B4-BE49-F238E27FC236}">
                <a16:creationId xmlns:a16="http://schemas.microsoft.com/office/drawing/2014/main" id="{0DF7A9B9-3613-42F0-ADED-8957DBE94469}"/>
              </a:ext>
            </a:extLst>
          </p:cNvPr>
          <p:cNvSpPr txBox="1">
            <a:spLocks/>
          </p:cNvSpPr>
          <p:nvPr/>
        </p:nvSpPr>
        <p:spPr>
          <a:xfrm>
            <a:off x="2710068" y="201536"/>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12 MESI</a:t>
            </a:r>
            <a:endParaRPr lang="it-IT" b="1" dirty="0">
              <a:latin typeface="+mn-lt"/>
            </a:endParaRPr>
          </a:p>
        </p:txBody>
      </p:sp>
      <p:pic>
        <p:nvPicPr>
          <p:cNvPr id="6" name="Segnaposto contenuto 4">
            <a:extLst>
              <a:ext uri="{FF2B5EF4-FFF2-40B4-BE49-F238E27FC236}">
                <a16:creationId xmlns:a16="http://schemas.microsoft.com/office/drawing/2014/main" id="{3A8D6DF4-11FB-44FE-A8DD-44F909436273}"/>
              </a:ext>
            </a:extLst>
          </p:cNvPr>
          <p:cNvPicPr>
            <a:picLocks noChangeAspect="1"/>
          </p:cNvPicPr>
          <p:nvPr/>
        </p:nvPicPr>
        <p:blipFill>
          <a:blip r:embed="rId2"/>
          <a:stretch>
            <a:fillRect/>
          </a:stretch>
        </p:blipFill>
        <p:spPr>
          <a:xfrm>
            <a:off x="1694665" y="3429000"/>
            <a:ext cx="5047380" cy="3069835"/>
          </a:xfrm>
          <a:prstGeom prst="rect">
            <a:avLst/>
          </a:prstGeom>
        </p:spPr>
      </p:pic>
      <p:sp>
        <p:nvSpPr>
          <p:cNvPr id="7" name="CasellaDiTesto 6">
            <a:extLst>
              <a:ext uri="{FF2B5EF4-FFF2-40B4-BE49-F238E27FC236}">
                <a16:creationId xmlns:a16="http://schemas.microsoft.com/office/drawing/2014/main" id="{BAA411DB-ED28-4A8C-ABB5-75AA76B92BAE}"/>
              </a:ext>
            </a:extLst>
          </p:cNvPr>
          <p:cNvSpPr txBox="1"/>
          <p:nvPr/>
        </p:nvSpPr>
        <p:spPr>
          <a:xfrm>
            <a:off x="1530624" y="1527099"/>
            <a:ext cx="10429463" cy="1938992"/>
          </a:xfrm>
          <a:prstGeom prst="rect">
            <a:avLst/>
          </a:prstGeom>
          <a:noFill/>
        </p:spPr>
        <p:txBody>
          <a:bodyPr wrap="square" rtlCol="0">
            <a:spAutoFit/>
          </a:bodyPr>
          <a:lstStyle/>
          <a:p>
            <a:pPr marL="285750" indent="-285750" algn="just">
              <a:buFont typeface="Arial" panose="020B0604020202020204" pitchFamily="34" charset="0"/>
              <a:buChar char="•"/>
            </a:pPr>
            <a:r>
              <a:rPr lang="it-IT" sz="2000" dirty="0">
                <a:solidFill>
                  <a:srgbClr val="24316F"/>
                </a:solidFill>
              </a:rPr>
              <a:t>Aumentano le abilità (cammina, prime paroline..)</a:t>
            </a:r>
          </a:p>
          <a:p>
            <a:pPr marL="285750" indent="-285750" algn="just">
              <a:buFont typeface="Arial" panose="020B0604020202020204" pitchFamily="34" charset="0"/>
              <a:buChar char="•"/>
            </a:pPr>
            <a:r>
              <a:rPr lang="it-IT" sz="2000" dirty="0">
                <a:solidFill>
                  <a:srgbClr val="24316F"/>
                </a:solidFill>
              </a:rPr>
              <a:t>Aumenta l’interesse per il mondo esterno, imitazione di ciò che vede fare</a:t>
            </a:r>
          </a:p>
          <a:p>
            <a:pPr marL="285750" indent="-285750" algn="just">
              <a:buFont typeface="Arial" panose="020B0604020202020204" pitchFamily="34" charset="0"/>
              <a:buChar char="•"/>
            </a:pPr>
            <a:r>
              <a:rPr lang="it-IT" sz="2000" dirty="0">
                <a:solidFill>
                  <a:srgbClr val="24316F"/>
                </a:solidFill>
              </a:rPr>
              <a:t>L’ansia nei confronti dell’estraneo e per la separazione dai genitori raggiunge l’apice</a:t>
            </a:r>
          </a:p>
          <a:p>
            <a:pPr marL="285750" indent="-285750" algn="just">
              <a:buFont typeface="Arial" panose="020B0604020202020204" pitchFamily="34" charset="0"/>
              <a:buChar char="•"/>
            </a:pPr>
            <a:r>
              <a:rPr lang="it-IT" sz="2000" dirty="0">
                <a:solidFill>
                  <a:srgbClr val="24316F"/>
                </a:solidFill>
              </a:rPr>
              <a:t>Sentimenti contrastanti con polarità molto forti: desiderio di allontanarsi da mamma e papà e fare le proprie scoperte/bisogno di vicinanza e rifugio sicuro; voglio fare da solo/voglio essere aiutato</a:t>
            </a:r>
          </a:p>
        </p:txBody>
      </p:sp>
      <p:sp>
        <p:nvSpPr>
          <p:cNvPr id="8" name="Ovale 7">
            <a:extLst>
              <a:ext uri="{FF2B5EF4-FFF2-40B4-BE49-F238E27FC236}">
                <a16:creationId xmlns:a16="http://schemas.microsoft.com/office/drawing/2014/main" id="{31747595-3F69-4C69-9182-8FE32511FD58}"/>
              </a:ext>
            </a:extLst>
          </p:cNvPr>
          <p:cNvSpPr/>
          <p:nvPr/>
        </p:nvSpPr>
        <p:spPr>
          <a:xfrm>
            <a:off x="2894586" y="4398585"/>
            <a:ext cx="596348" cy="1475442"/>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12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d angolo ripiegato 1">
            <a:extLst>
              <a:ext uri="{FF2B5EF4-FFF2-40B4-BE49-F238E27FC236}">
                <a16:creationId xmlns:a16="http://schemas.microsoft.com/office/drawing/2014/main" id="{6D885922-497D-4EB2-9873-892E7233F7C9}"/>
              </a:ext>
            </a:extLst>
          </p:cNvPr>
          <p:cNvSpPr/>
          <p:nvPr/>
        </p:nvSpPr>
        <p:spPr>
          <a:xfrm>
            <a:off x="3958389" y="1552074"/>
            <a:ext cx="8085222" cy="4884821"/>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4211053" y="1756612"/>
            <a:ext cx="7629763" cy="4523872"/>
          </a:xfrm>
        </p:spPr>
        <p:txBody>
          <a:bodyPr>
            <a:noAutofit/>
          </a:bodyPr>
          <a:lstStyle/>
          <a:p>
            <a:pPr algn="just"/>
            <a:r>
              <a:rPr lang="it-IT" sz="1600" dirty="0">
                <a:solidFill>
                  <a:srgbClr val="24316F"/>
                </a:solidFill>
              </a:rPr>
              <a:t>Importanza del sostegno dell’instaurazione della routine e dell’atteggiamento coerente e accogliente dei genitori</a:t>
            </a:r>
          </a:p>
          <a:p>
            <a:pPr algn="just"/>
            <a:r>
              <a:rPr lang="it-IT" sz="1600" dirty="0">
                <a:solidFill>
                  <a:srgbClr val="24316F"/>
                </a:solidFill>
              </a:rPr>
              <a:t>La spinta a fare da soli e imitare gli adulti consente di promuovere la partecipazione attiva dei bambini alle fasi di preparazione dell’addormentamento (come lavarsi, cambiare il pannolino, mettersi il pigiama, lavare i dentini)</a:t>
            </a:r>
          </a:p>
          <a:p>
            <a:pPr algn="just"/>
            <a:r>
              <a:rPr lang="it-IT" sz="1600" dirty="0">
                <a:solidFill>
                  <a:srgbClr val="24316F"/>
                </a:solidFill>
              </a:rPr>
              <a:t>Alcuni giochi, specie quelli di movimento, possono essere eccitanti e interferire con l’addormentamento; vanno evitati da una a due ore prima dell’orario abituale di addormentamento. </a:t>
            </a:r>
          </a:p>
          <a:p>
            <a:pPr algn="just"/>
            <a:r>
              <a:rPr lang="it-IT" sz="1600" dirty="0">
                <a:solidFill>
                  <a:srgbClr val="24316F"/>
                </a:solidFill>
              </a:rPr>
              <a:t>Il rituale della nanna si arricchisce come contenuti con canzoncine, filastrocche e </a:t>
            </a:r>
            <a:r>
              <a:rPr lang="it-IT" sz="1600" b="1" u="sng" dirty="0">
                <a:solidFill>
                  <a:srgbClr val="24316F"/>
                </a:solidFill>
              </a:rPr>
              <a:t>letture</a:t>
            </a:r>
            <a:r>
              <a:rPr lang="it-IT" sz="1600" dirty="0">
                <a:solidFill>
                  <a:srgbClr val="24316F"/>
                </a:solidFill>
              </a:rPr>
              <a:t> sempre più da grandi</a:t>
            </a:r>
          </a:p>
          <a:p>
            <a:pPr algn="just"/>
            <a:r>
              <a:rPr lang="it-IT" sz="1600" dirty="0">
                <a:solidFill>
                  <a:srgbClr val="24316F"/>
                </a:solidFill>
              </a:rPr>
              <a:t>Cercare di far associare il letto al sonno facendolo addormentare nel suo lettino. Ribadire il </a:t>
            </a:r>
            <a:r>
              <a:rPr lang="it-IT" sz="1600" b="1" dirty="0">
                <a:solidFill>
                  <a:srgbClr val="24316F"/>
                </a:solidFill>
              </a:rPr>
              <a:t>concetto di autonomia </a:t>
            </a:r>
            <a:r>
              <a:rPr lang="it-IT" sz="1600" dirty="0">
                <a:solidFill>
                  <a:srgbClr val="24316F"/>
                </a:solidFill>
              </a:rPr>
              <a:t>e </a:t>
            </a:r>
            <a:r>
              <a:rPr lang="it-IT" sz="1600" b="1" dirty="0">
                <a:solidFill>
                  <a:srgbClr val="24316F"/>
                </a:solidFill>
              </a:rPr>
              <a:t>dissociazione dai condizionamenti</a:t>
            </a:r>
            <a:r>
              <a:rPr lang="it-IT" sz="1600" dirty="0">
                <a:solidFill>
                  <a:srgbClr val="24316F"/>
                </a:solidFill>
              </a:rPr>
              <a:t>.</a:t>
            </a:r>
          </a:p>
          <a:p>
            <a:pPr algn="just"/>
            <a:r>
              <a:rPr lang="it-IT" sz="1600" dirty="0">
                <a:solidFill>
                  <a:srgbClr val="24316F"/>
                </a:solidFill>
              </a:rPr>
              <a:t>Mantenere costanti gli orari di pasti, addormentamento serale e pisolino pomeridiano (non dopo le 16:00)</a:t>
            </a:r>
          </a:p>
          <a:p>
            <a:pPr algn="just"/>
            <a:r>
              <a:rPr lang="it-IT" sz="1600" dirty="0">
                <a:solidFill>
                  <a:srgbClr val="24316F"/>
                </a:solidFill>
              </a:rPr>
              <a:t>Evitare schermi (smartphone, tablet o TV)!</a:t>
            </a:r>
            <a:endParaRPr lang="it-IT" sz="1600" dirty="0"/>
          </a:p>
        </p:txBody>
      </p:sp>
      <p:sp>
        <p:nvSpPr>
          <p:cNvPr id="6" name="Titolo 1">
            <a:extLst>
              <a:ext uri="{FF2B5EF4-FFF2-40B4-BE49-F238E27FC236}">
                <a16:creationId xmlns:a16="http://schemas.microsoft.com/office/drawing/2014/main" id="{00ABB744-BE66-4C2D-B7EC-89586CAF574D}"/>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12 MESI</a:t>
            </a:r>
            <a:endParaRPr lang="it-IT" b="1" dirty="0">
              <a:latin typeface="+mn-lt"/>
            </a:endParaRPr>
          </a:p>
        </p:txBody>
      </p:sp>
      <p:pic>
        <p:nvPicPr>
          <p:cNvPr id="7" name="Immagine 6">
            <a:extLst>
              <a:ext uri="{FF2B5EF4-FFF2-40B4-BE49-F238E27FC236}">
                <a16:creationId xmlns:a16="http://schemas.microsoft.com/office/drawing/2014/main" id="{2DF9141C-99D3-4198-BA52-0160DC1A1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748" y="2887848"/>
            <a:ext cx="2026017" cy="2026017"/>
          </a:xfrm>
          <a:prstGeom prst="rect">
            <a:avLst/>
          </a:prstGeom>
        </p:spPr>
      </p:pic>
    </p:spTree>
    <p:extLst>
      <p:ext uri="{BB962C8B-B14F-4D97-AF65-F5344CB8AC3E}">
        <p14:creationId xmlns:p14="http://schemas.microsoft.com/office/powerpoint/2010/main" val="756093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451AB49C-3E30-44BF-87DB-872A1A3F52B9}"/>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24 MESI</a:t>
            </a:r>
            <a:endParaRPr lang="it-IT" b="1" dirty="0">
              <a:latin typeface="+mn-lt"/>
            </a:endParaRPr>
          </a:p>
        </p:txBody>
      </p:sp>
      <p:sp>
        <p:nvSpPr>
          <p:cNvPr id="3" name="CasellaDiTesto 2">
            <a:extLst>
              <a:ext uri="{FF2B5EF4-FFF2-40B4-BE49-F238E27FC236}">
                <a16:creationId xmlns:a16="http://schemas.microsoft.com/office/drawing/2014/main" id="{A5BE8E21-D862-4A4C-9327-99A1F0C3535D}"/>
              </a:ext>
            </a:extLst>
          </p:cNvPr>
          <p:cNvSpPr txBox="1"/>
          <p:nvPr/>
        </p:nvSpPr>
        <p:spPr>
          <a:xfrm>
            <a:off x="2582779" y="3631446"/>
            <a:ext cx="4612105" cy="830997"/>
          </a:xfrm>
          <a:prstGeom prst="rect">
            <a:avLst/>
          </a:prstGeom>
          <a:noFill/>
        </p:spPr>
        <p:txBody>
          <a:bodyPr wrap="square" rtlCol="0">
            <a:spAutoFit/>
          </a:bodyPr>
          <a:lstStyle/>
          <a:p>
            <a:pPr algn="ctr"/>
            <a:r>
              <a:rPr lang="it-IT" sz="4800" b="1" dirty="0">
                <a:solidFill>
                  <a:schemeClr val="accent1">
                    <a:lumMod val="60000"/>
                    <a:lumOff val="40000"/>
                  </a:schemeClr>
                </a:solidFill>
              </a:rPr>
              <a:t>MICHELE</a:t>
            </a:r>
          </a:p>
        </p:txBody>
      </p:sp>
      <p:pic>
        <p:nvPicPr>
          <p:cNvPr id="4" name="Picture 2" descr="A child in a blue tracksuit&#10;&#10;Description automatically generated">
            <a:extLst>
              <a:ext uri="{FF2B5EF4-FFF2-40B4-BE49-F238E27FC236}">
                <a16:creationId xmlns:a16="http://schemas.microsoft.com/office/drawing/2014/main" id="{425C418E-CF46-32CA-702F-BBDE880F0FBA}"/>
              </a:ext>
            </a:extLst>
          </p:cNvPr>
          <p:cNvPicPr>
            <a:picLocks noChangeAspect="1"/>
          </p:cNvPicPr>
          <p:nvPr/>
        </p:nvPicPr>
        <p:blipFill>
          <a:blip r:embed="rId3"/>
          <a:stretch>
            <a:fillRect/>
          </a:stretch>
        </p:blipFill>
        <p:spPr>
          <a:xfrm>
            <a:off x="6805618" y="1303010"/>
            <a:ext cx="4051551" cy="5402758"/>
          </a:xfrm>
          <a:prstGeom prst="rect">
            <a:avLst/>
          </a:prstGeom>
        </p:spPr>
      </p:pic>
    </p:spTree>
    <p:extLst>
      <p:ext uri="{BB962C8B-B14F-4D97-AF65-F5344CB8AC3E}">
        <p14:creationId xmlns:p14="http://schemas.microsoft.com/office/powerpoint/2010/main" val="187498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5794513" y="2024440"/>
            <a:ext cx="6062870" cy="3730317"/>
          </a:xfrm>
        </p:spPr>
        <p:txBody>
          <a:bodyPr>
            <a:normAutofit fontScale="77500" lnSpcReduction="20000"/>
          </a:bodyPr>
          <a:lstStyle/>
          <a:p>
            <a:pPr algn="just"/>
            <a:r>
              <a:rPr lang="it-IT" dirty="0">
                <a:solidFill>
                  <a:srgbClr val="24316F"/>
                </a:solidFill>
              </a:rPr>
              <a:t>La maggiore autonomia segna l’inizio dei «</a:t>
            </a:r>
            <a:r>
              <a:rPr lang="it-IT" dirty="0">
                <a:solidFill>
                  <a:srgbClr val="F0A0B1"/>
                </a:solidFill>
                <a:effectLst>
                  <a:outerShdw blurRad="38100" dist="38100" dir="2700000" algn="tl">
                    <a:srgbClr val="000000">
                      <a:alpha val="43137"/>
                    </a:srgbClr>
                  </a:outerShdw>
                </a:effectLst>
              </a:rPr>
              <a:t>TERRIBILI 2</a:t>
            </a:r>
            <a:r>
              <a:rPr lang="it-IT" dirty="0">
                <a:solidFill>
                  <a:srgbClr val="24316F"/>
                </a:solidFill>
              </a:rPr>
              <a:t>» con crisi di collera in cui il genitore rappresenta una risorsa importante per gestire la frustrazione</a:t>
            </a:r>
          </a:p>
          <a:p>
            <a:pPr algn="just"/>
            <a:r>
              <a:rPr lang="it-IT" dirty="0">
                <a:solidFill>
                  <a:srgbClr val="24316F"/>
                </a:solidFill>
              </a:rPr>
              <a:t>Alternanza di sentimenti contrastanti (desiderio di indipendenza/necessità di guida e vicinanza)</a:t>
            </a:r>
          </a:p>
          <a:p>
            <a:pPr algn="just"/>
            <a:r>
              <a:rPr lang="it-IT" dirty="0">
                <a:solidFill>
                  <a:srgbClr val="24316F"/>
                </a:solidFill>
                <a:sym typeface="Wingdings" panose="05000000000000000000" pitchFamily="2" charset="2"/>
              </a:rPr>
              <a:t>Si affina la capacità di pensiero, giochi di finzione, c</a:t>
            </a:r>
            <a:r>
              <a:rPr lang="it-IT" dirty="0">
                <a:solidFill>
                  <a:srgbClr val="24316F"/>
                </a:solidFill>
              </a:rPr>
              <a:t>apacità di seguire una storia, ricordarla e anticipare gli eventi: ama ascoltare </a:t>
            </a:r>
            <a:r>
              <a:rPr lang="it-IT" b="1" dirty="0">
                <a:solidFill>
                  <a:srgbClr val="24316F"/>
                </a:solidFill>
              </a:rPr>
              <a:t>storie</a:t>
            </a:r>
            <a:r>
              <a:rPr lang="it-IT" dirty="0">
                <a:solidFill>
                  <a:srgbClr val="24316F"/>
                </a:solidFill>
              </a:rPr>
              <a:t>, ne preferisce alcune e richiede la stessa anche per mesi! </a:t>
            </a:r>
          </a:p>
          <a:p>
            <a:pPr algn="just"/>
            <a:r>
              <a:rPr lang="it-IT" dirty="0">
                <a:solidFill>
                  <a:srgbClr val="24316F"/>
                </a:solidFill>
              </a:rPr>
              <a:t>Inizio del controllo sfinterico</a:t>
            </a:r>
          </a:p>
          <a:p>
            <a:pPr marL="0" indent="0">
              <a:buNone/>
            </a:pPr>
            <a:endParaRPr lang="it-IT" dirty="0">
              <a:sym typeface="Wingdings" panose="05000000000000000000" pitchFamily="2" charset="2"/>
            </a:endParaRPr>
          </a:p>
          <a:p>
            <a:endParaRPr lang="it-IT" dirty="0"/>
          </a:p>
        </p:txBody>
      </p:sp>
      <p:sp>
        <p:nvSpPr>
          <p:cNvPr id="4" name="Titolo 1">
            <a:extLst>
              <a:ext uri="{FF2B5EF4-FFF2-40B4-BE49-F238E27FC236}">
                <a16:creationId xmlns:a16="http://schemas.microsoft.com/office/drawing/2014/main" id="{8FEC950D-F60A-4350-BB35-917C11E307BD}"/>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24 MESI</a:t>
            </a:r>
            <a:endParaRPr lang="it-IT" b="1" dirty="0">
              <a:latin typeface="+mn-lt"/>
            </a:endParaRPr>
          </a:p>
        </p:txBody>
      </p:sp>
      <p:pic>
        <p:nvPicPr>
          <p:cNvPr id="7" name="Immagine 6">
            <a:extLst>
              <a:ext uri="{FF2B5EF4-FFF2-40B4-BE49-F238E27FC236}">
                <a16:creationId xmlns:a16="http://schemas.microsoft.com/office/drawing/2014/main" id="{3E42E3E3-435F-40EE-9EFD-106D267AC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173" y="2024441"/>
            <a:ext cx="3418025" cy="3418025"/>
          </a:xfrm>
          <a:prstGeom prst="rect">
            <a:avLst/>
          </a:prstGeom>
        </p:spPr>
      </p:pic>
    </p:spTree>
    <p:extLst>
      <p:ext uri="{BB962C8B-B14F-4D97-AF65-F5344CB8AC3E}">
        <p14:creationId xmlns:p14="http://schemas.microsoft.com/office/powerpoint/2010/main" val="132956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A846F47-AF68-411C-A652-D14E2B15D6BD}"/>
              </a:ext>
            </a:extLst>
          </p:cNvPr>
          <p:cNvSpPr txBox="1">
            <a:spLocks/>
          </p:cNvSpPr>
          <p:nvPr/>
        </p:nvSpPr>
        <p:spPr>
          <a:xfrm>
            <a:off x="1592299" y="207410"/>
            <a:ext cx="85953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24316F"/>
                </a:solidFill>
                <a:latin typeface="+mn-lt"/>
              </a:rPr>
              <a:t>BILANCIO DI SALUTE DEL 1° MESE</a:t>
            </a:r>
          </a:p>
        </p:txBody>
      </p:sp>
      <p:sp>
        <p:nvSpPr>
          <p:cNvPr id="7" name="CasellaDiTesto 6">
            <a:extLst>
              <a:ext uri="{FF2B5EF4-FFF2-40B4-BE49-F238E27FC236}">
                <a16:creationId xmlns:a16="http://schemas.microsoft.com/office/drawing/2014/main" id="{EC9B4C72-205C-42FF-A4A9-B842D3ECECF3}"/>
              </a:ext>
            </a:extLst>
          </p:cNvPr>
          <p:cNvSpPr txBox="1"/>
          <p:nvPr/>
        </p:nvSpPr>
        <p:spPr>
          <a:xfrm>
            <a:off x="1592299" y="2399890"/>
            <a:ext cx="4612105" cy="830997"/>
          </a:xfrm>
          <a:prstGeom prst="rect">
            <a:avLst/>
          </a:prstGeom>
          <a:noFill/>
        </p:spPr>
        <p:txBody>
          <a:bodyPr wrap="square" rtlCol="0">
            <a:spAutoFit/>
          </a:bodyPr>
          <a:lstStyle/>
          <a:p>
            <a:pPr algn="ctr"/>
            <a:r>
              <a:rPr lang="it-IT" sz="4800" b="1" dirty="0">
                <a:solidFill>
                  <a:schemeClr val="accent1">
                    <a:lumMod val="60000"/>
                    <a:lumOff val="40000"/>
                  </a:schemeClr>
                </a:solidFill>
              </a:rPr>
              <a:t>MICHELE</a:t>
            </a:r>
          </a:p>
        </p:txBody>
      </p:sp>
      <p:pic>
        <p:nvPicPr>
          <p:cNvPr id="8" name="Picture 5" descr="A baby lying on a white blanket&#10;&#10;Description automatically generated">
            <a:extLst>
              <a:ext uri="{FF2B5EF4-FFF2-40B4-BE49-F238E27FC236}">
                <a16:creationId xmlns:a16="http://schemas.microsoft.com/office/drawing/2014/main" id="{EF06DAFA-C59E-4294-84F1-3B73DD70E9AB}"/>
              </a:ext>
            </a:extLst>
          </p:cNvPr>
          <p:cNvPicPr>
            <a:picLocks noChangeAspect="1"/>
          </p:cNvPicPr>
          <p:nvPr/>
        </p:nvPicPr>
        <p:blipFill rotWithShape="1">
          <a:blip r:embed="rId3"/>
          <a:srcRect t="40444" r="46713"/>
          <a:stretch/>
        </p:blipFill>
        <p:spPr>
          <a:xfrm>
            <a:off x="6370163" y="2323019"/>
            <a:ext cx="3652142" cy="3517780"/>
          </a:xfrm>
          <a:prstGeom prst="rect">
            <a:avLst/>
          </a:prstGeom>
        </p:spPr>
      </p:pic>
    </p:spTree>
    <p:extLst>
      <p:ext uri="{BB962C8B-B14F-4D97-AF65-F5344CB8AC3E}">
        <p14:creationId xmlns:p14="http://schemas.microsoft.com/office/powerpoint/2010/main" val="89382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7157255" y="3063044"/>
            <a:ext cx="4580876" cy="3655429"/>
          </a:xfrm>
        </p:spPr>
        <p:txBody>
          <a:bodyPr>
            <a:normAutofit fontScale="62500" lnSpcReduction="20000"/>
          </a:bodyPr>
          <a:lstStyle/>
          <a:p>
            <a:pPr algn="just"/>
            <a:r>
              <a:rPr lang="it-IT" dirty="0">
                <a:solidFill>
                  <a:srgbClr val="24316F"/>
                </a:solidFill>
              </a:rPr>
              <a:t>ridurre le attività eccitanti nelle ore serali</a:t>
            </a:r>
          </a:p>
          <a:p>
            <a:pPr algn="just"/>
            <a:r>
              <a:rPr lang="it-IT" dirty="0">
                <a:solidFill>
                  <a:srgbClr val="24316F"/>
                </a:solidFill>
              </a:rPr>
              <a:t>mantenere routine buona notte (</a:t>
            </a:r>
            <a:r>
              <a:rPr lang="it-IT" u="sng" dirty="0">
                <a:solidFill>
                  <a:srgbClr val="24316F"/>
                </a:solidFill>
              </a:rPr>
              <a:t>lettura</a:t>
            </a:r>
            <a:r>
              <a:rPr lang="it-IT" dirty="0">
                <a:solidFill>
                  <a:srgbClr val="24316F"/>
                </a:solidFill>
              </a:rPr>
              <a:t>)</a:t>
            </a:r>
          </a:p>
          <a:p>
            <a:pPr algn="just"/>
            <a:r>
              <a:rPr lang="it-IT" dirty="0">
                <a:solidFill>
                  <a:srgbClr val="24316F"/>
                </a:solidFill>
              </a:rPr>
              <a:t>Rituale della buona notte non troppo lungo</a:t>
            </a:r>
          </a:p>
          <a:p>
            <a:pPr algn="just"/>
            <a:r>
              <a:rPr lang="it-IT" dirty="0">
                <a:solidFill>
                  <a:srgbClr val="24316F"/>
                </a:solidFill>
              </a:rPr>
              <a:t>Partecipazione attiva del bambino alla routine (spoglia e si lava i denti con supervisione dell’adulto)</a:t>
            </a:r>
          </a:p>
          <a:p>
            <a:r>
              <a:rPr lang="it-IT" dirty="0">
                <a:solidFill>
                  <a:srgbClr val="24316F"/>
                </a:solidFill>
              </a:rPr>
              <a:t>mantenere abitudine all’addormentamento autonomo e sonno nel proprio lettino</a:t>
            </a:r>
          </a:p>
          <a:p>
            <a:pPr marL="0" indent="0">
              <a:buNone/>
            </a:pPr>
            <a:endParaRPr lang="it-IT" dirty="0">
              <a:solidFill>
                <a:srgbClr val="24316F"/>
              </a:solidFill>
            </a:endParaRPr>
          </a:p>
          <a:p>
            <a:r>
              <a:rPr lang="it-IT" u="sng" dirty="0">
                <a:solidFill>
                  <a:srgbClr val="24316F"/>
                </a:solidFill>
              </a:rPr>
              <a:t>Sonno e infezioni</a:t>
            </a:r>
            <a:r>
              <a:rPr lang="it-IT" dirty="0">
                <a:solidFill>
                  <a:srgbClr val="24316F"/>
                </a:solidFill>
              </a:rPr>
              <a:t>: il sonno ne potrebbe risentire</a:t>
            </a:r>
            <a:r>
              <a:rPr lang="it-IT" dirty="0">
                <a:solidFill>
                  <a:srgbClr val="24316F"/>
                </a:solidFill>
                <a:sym typeface="Wingdings" panose="05000000000000000000" pitchFamily="2" charset="2"/>
              </a:rPr>
              <a:t> non perdere del tutto le buone misure di igiene del sonno</a:t>
            </a:r>
            <a:endParaRPr lang="it-IT" dirty="0">
              <a:solidFill>
                <a:srgbClr val="24316F"/>
              </a:solidFill>
            </a:endParaRPr>
          </a:p>
          <a:p>
            <a:pPr marL="0" indent="0">
              <a:buNone/>
            </a:pPr>
            <a:endParaRPr lang="it-IT" dirty="0"/>
          </a:p>
        </p:txBody>
      </p:sp>
      <p:pic>
        <p:nvPicPr>
          <p:cNvPr id="5" name="Segnaposto contenuto 4">
            <a:extLst>
              <a:ext uri="{FF2B5EF4-FFF2-40B4-BE49-F238E27FC236}">
                <a16:creationId xmlns:a16="http://schemas.microsoft.com/office/drawing/2014/main" id="{D6961FE6-0D29-4BBF-A099-3DCD6F858258}"/>
              </a:ext>
            </a:extLst>
          </p:cNvPr>
          <p:cNvPicPr>
            <a:picLocks noChangeAspect="1"/>
          </p:cNvPicPr>
          <p:nvPr/>
        </p:nvPicPr>
        <p:blipFill>
          <a:blip r:embed="rId3"/>
          <a:stretch>
            <a:fillRect/>
          </a:stretch>
        </p:blipFill>
        <p:spPr>
          <a:xfrm>
            <a:off x="1549650" y="1455242"/>
            <a:ext cx="4944771" cy="3007428"/>
          </a:xfrm>
          <a:prstGeom prst="rect">
            <a:avLst/>
          </a:prstGeom>
        </p:spPr>
      </p:pic>
      <p:sp>
        <p:nvSpPr>
          <p:cNvPr id="6" name="Titolo 1">
            <a:extLst>
              <a:ext uri="{FF2B5EF4-FFF2-40B4-BE49-F238E27FC236}">
                <a16:creationId xmlns:a16="http://schemas.microsoft.com/office/drawing/2014/main" id="{819CA51F-5BCA-4A13-B336-28DC7E04FE6C}"/>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24 MESI</a:t>
            </a:r>
            <a:endParaRPr lang="it-IT" b="1" dirty="0">
              <a:latin typeface="+mn-lt"/>
            </a:endParaRPr>
          </a:p>
        </p:txBody>
      </p:sp>
      <p:sp>
        <p:nvSpPr>
          <p:cNvPr id="7" name="Ovale 6">
            <a:extLst>
              <a:ext uri="{FF2B5EF4-FFF2-40B4-BE49-F238E27FC236}">
                <a16:creationId xmlns:a16="http://schemas.microsoft.com/office/drawing/2014/main" id="{B2F01B6C-8CDC-40F4-8FAD-F57BF1C7A089}"/>
              </a:ext>
            </a:extLst>
          </p:cNvPr>
          <p:cNvSpPr/>
          <p:nvPr/>
        </p:nvSpPr>
        <p:spPr>
          <a:xfrm>
            <a:off x="2744307" y="2390915"/>
            <a:ext cx="596348" cy="1475442"/>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B1B98CE-79FD-4DC7-B5DB-C1D5501A08D8}"/>
              </a:ext>
            </a:extLst>
          </p:cNvPr>
          <p:cNvSpPr/>
          <p:nvPr/>
        </p:nvSpPr>
        <p:spPr>
          <a:xfrm>
            <a:off x="1676401" y="4802030"/>
            <a:ext cx="4346714" cy="1754326"/>
          </a:xfrm>
          <a:prstGeom prst="rect">
            <a:avLst/>
          </a:prstGeom>
        </p:spPr>
        <p:txBody>
          <a:bodyPr wrap="square">
            <a:spAutoFit/>
          </a:bodyPr>
          <a:lstStyle/>
          <a:p>
            <a:r>
              <a:rPr lang="it-IT" dirty="0">
                <a:solidFill>
                  <a:srgbClr val="24316F"/>
                </a:solidFill>
                <a:sym typeface="Wingdings" panose="05000000000000000000" pitchFamily="2" charset="2"/>
              </a:rPr>
              <a:t>Il </a:t>
            </a:r>
            <a:r>
              <a:rPr lang="it-IT" b="1" dirty="0">
                <a:solidFill>
                  <a:srgbClr val="24316F"/>
                </a:solidFill>
                <a:sym typeface="Wingdings" panose="05000000000000000000" pitchFamily="2" charset="2"/>
              </a:rPr>
              <a:t>sonno si stabilizza</a:t>
            </a:r>
            <a:r>
              <a:rPr lang="it-IT" dirty="0">
                <a:solidFill>
                  <a:srgbClr val="24316F"/>
                </a:solidFill>
                <a:sym typeface="Wingdings" panose="05000000000000000000" pitchFamily="2" charset="2"/>
              </a:rPr>
              <a:t>:</a:t>
            </a:r>
          </a:p>
          <a:p>
            <a:pPr marL="285750" indent="-285750">
              <a:buFont typeface="Arial" panose="020B0604020202020204" pitchFamily="34" charset="0"/>
              <a:buChar char="•"/>
            </a:pPr>
            <a:r>
              <a:rPr lang="it-IT" dirty="0">
                <a:solidFill>
                  <a:srgbClr val="24316F"/>
                </a:solidFill>
                <a:sym typeface="Wingdings" panose="05000000000000000000" pitchFamily="2" charset="2"/>
              </a:rPr>
              <a:t>Durata totale circa 11-14 ore</a:t>
            </a:r>
          </a:p>
          <a:p>
            <a:pPr marL="285750" indent="-285750">
              <a:buFont typeface="Arial" panose="020B0604020202020204" pitchFamily="34" charset="0"/>
              <a:buChar char="•"/>
            </a:pPr>
            <a:r>
              <a:rPr lang="it-IT" dirty="0">
                <a:solidFill>
                  <a:srgbClr val="24316F"/>
                </a:solidFill>
              </a:rPr>
              <a:t>sonno notturno </a:t>
            </a:r>
            <a:r>
              <a:rPr lang="it-IT" b="1" dirty="0">
                <a:solidFill>
                  <a:srgbClr val="24316F"/>
                </a:solidFill>
              </a:rPr>
              <a:t>non più frammentato</a:t>
            </a:r>
          </a:p>
          <a:p>
            <a:pPr marL="285750" indent="-285750" algn="just">
              <a:buFont typeface="Arial" panose="020B0604020202020204" pitchFamily="34" charset="0"/>
              <a:buChar char="•"/>
            </a:pPr>
            <a:r>
              <a:rPr lang="it-IT" b="1" dirty="0">
                <a:solidFill>
                  <a:srgbClr val="24316F"/>
                </a:solidFill>
                <a:sym typeface="Wingdings" panose="05000000000000000000" pitchFamily="2" charset="2"/>
              </a:rPr>
              <a:t>un solo pisolino pomeridiano </a:t>
            </a:r>
            <a:r>
              <a:rPr lang="it-IT" dirty="0">
                <a:solidFill>
                  <a:srgbClr val="24316F"/>
                </a:solidFill>
                <a:sym typeface="Wingdings" panose="05000000000000000000" pitchFamily="2" charset="2"/>
              </a:rPr>
              <a:t>1-2 ore (non troppo lungo!) e non dopo le ore 16:00 (regolazione omeostatica)</a:t>
            </a:r>
            <a:r>
              <a:rPr lang="it-IT" dirty="0">
                <a:solidFill>
                  <a:srgbClr val="24316F"/>
                </a:solidFill>
              </a:rPr>
              <a:t> </a:t>
            </a:r>
          </a:p>
        </p:txBody>
      </p:sp>
      <p:sp>
        <p:nvSpPr>
          <p:cNvPr id="10" name="CasellaDiTesto 9">
            <a:extLst>
              <a:ext uri="{FF2B5EF4-FFF2-40B4-BE49-F238E27FC236}">
                <a16:creationId xmlns:a16="http://schemas.microsoft.com/office/drawing/2014/main" id="{E361574A-BDCA-4BA0-B111-0F5ABCC0036D}"/>
              </a:ext>
            </a:extLst>
          </p:cNvPr>
          <p:cNvSpPr txBox="1"/>
          <p:nvPr/>
        </p:nvSpPr>
        <p:spPr>
          <a:xfrm>
            <a:off x="8169965" y="1560443"/>
            <a:ext cx="1544975" cy="461665"/>
          </a:xfrm>
          <a:prstGeom prst="rect">
            <a:avLst/>
          </a:prstGeom>
          <a:noFill/>
        </p:spPr>
        <p:txBody>
          <a:bodyPr wrap="none" rtlCol="0">
            <a:spAutoFit/>
          </a:bodyPr>
          <a:lstStyle/>
          <a:p>
            <a:r>
              <a:rPr lang="it-IT" sz="2400" b="1" dirty="0">
                <a:solidFill>
                  <a:srgbClr val="F0A0B1"/>
                </a:solidFill>
                <a:effectLst>
                  <a:outerShdw blurRad="38100" dist="38100" dir="2700000" algn="tl">
                    <a:srgbClr val="000000">
                      <a:alpha val="43137"/>
                    </a:srgbClr>
                  </a:outerShdw>
                </a:effectLst>
              </a:rPr>
              <a:t>CONSIGLI:</a:t>
            </a:r>
            <a:r>
              <a:rPr lang="it-IT" sz="2400" dirty="0">
                <a:solidFill>
                  <a:srgbClr val="F0A0B1"/>
                </a:solidFill>
                <a:effectLst>
                  <a:outerShdw blurRad="38100" dist="38100" dir="2700000" algn="tl">
                    <a:srgbClr val="000000">
                      <a:alpha val="43137"/>
                    </a:srgbClr>
                  </a:outerShdw>
                </a:effectLst>
              </a:rPr>
              <a:t> </a:t>
            </a:r>
          </a:p>
        </p:txBody>
      </p:sp>
      <p:sp>
        <p:nvSpPr>
          <p:cNvPr id="11" name="Rettangolo 10">
            <a:extLst>
              <a:ext uri="{FF2B5EF4-FFF2-40B4-BE49-F238E27FC236}">
                <a16:creationId xmlns:a16="http://schemas.microsoft.com/office/drawing/2014/main" id="{7E8A1D93-BB69-4338-969B-3D9479B216B0}"/>
              </a:ext>
            </a:extLst>
          </p:cNvPr>
          <p:cNvSpPr/>
          <p:nvPr/>
        </p:nvSpPr>
        <p:spPr>
          <a:xfrm>
            <a:off x="6957391" y="2390915"/>
            <a:ext cx="4944771" cy="4069520"/>
          </a:xfrm>
          <a:prstGeom prst="rect">
            <a:avLst/>
          </a:prstGeom>
          <a:noFill/>
          <a:ln w="76200">
            <a:solidFill>
              <a:srgbClr val="F0A0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curva 11">
            <a:extLst>
              <a:ext uri="{FF2B5EF4-FFF2-40B4-BE49-F238E27FC236}">
                <a16:creationId xmlns:a16="http://schemas.microsoft.com/office/drawing/2014/main" id="{4EB072F8-02F6-48B2-A57A-F676E8D6B068}"/>
              </a:ext>
            </a:extLst>
          </p:cNvPr>
          <p:cNvSpPr/>
          <p:nvPr/>
        </p:nvSpPr>
        <p:spPr>
          <a:xfrm rot="5400000">
            <a:off x="9750285" y="1835053"/>
            <a:ext cx="572891" cy="374109"/>
          </a:xfrm>
          <a:prstGeom prst="ben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28244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4780721" y="1865382"/>
            <a:ext cx="7166114" cy="4366453"/>
          </a:xfrm>
        </p:spPr>
        <p:txBody>
          <a:bodyPr>
            <a:normAutofit fontScale="77500" lnSpcReduction="20000"/>
          </a:bodyPr>
          <a:lstStyle/>
          <a:p>
            <a:pPr algn="just"/>
            <a:r>
              <a:rPr lang="it-IT" dirty="0">
                <a:solidFill>
                  <a:srgbClr val="24316F"/>
                </a:solidFill>
              </a:rPr>
              <a:t>Acquisizione di maggiore capacità regolazione emozioni e comportamenti, gestione di frustrazioni e separazioni</a:t>
            </a:r>
          </a:p>
          <a:p>
            <a:pPr marL="0" indent="0" algn="just">
              <a:buNone/>
            </a:pPr>
            <a:endParaRPr lang="it-IT" dirty="0">
              <a:solidFill>
                <a:srgbClr val="24316F"/>
              </a:solidFill>
            </a:endParaRPr>
          </a:p>
          <a:p>
            <a:pPr algn="just"/>
            <a:r>
              <a:rPr lang="it-IT" b="1" dirty="0">
                <a:solidFill>
                  <a:srgbClr val="F0A0B1"/>
                </a:solidFill>
              </a:rPr>
              <a:t>Gioco di fantasia </a:t>
            </a:r>
            <a:r>
              <a:rPr lang="it-IT" dirty="0">
                <a:solidFill>
                  <a:srgbClr val="24316F"/>
                </a:solidFill>
                <a:sym typeface="Wingdings" panose="05000000000000000000" pitchFamily="2" charset="2"/>
              </a:rPr>
              <a:t> scene di vita quotidiana per elaborare ed esercitarsi (pasto, addormentamento, regole e conflitti)</a:t>
            </a:r>
          </a:p>
          <a:p>
            <a:pPr marL="0" indent="0" algn="just">
              <a:buNone/>
            </a:pPr>
            <a:endParaRPr lang="it-IT" dirty="0">
              <a:solidFill>
                <a:srgbClr val="24316F"/>
              </a:solidFill>
              <a:sym typeface="Wingdings" panose="05000000000000000000" pitchFamily="2" charset="2"/>
            </a:endParaRPr>
          </a:p>
          <a:p>
            <a:pPr algn="just"/>
            <a:r>
              <a:rPr lang="it-IT" dirty="0">
                <a:solidFill>
                  <a:srgbClr val="24316F"/>
                </a:solidFill>
                <a:sym typeface="Wingdings" panose="05000000000000000000" pitchFamily="2" charset="2"/>
              </a:rPr>
              <a:t>Inizio della </a:t>
            </a:r>
            <a:r>
              <a:rPr lang="it-IT" b="1" dirty="0">
                <a:solidFill>
                  <a:srgbClr val="F0A0B1"/>
                </a:solidFill>
                <a:sym typeface="Wingdings" panose="05000000000000000000" pitchFamily="2" charset="2"/>
              </a:rPr>
              <a:t>scuola dell’infanzia </a:t>
            </a:r>
            <a:r>
              <a:rPr lang="it-IT" dirty="0">
                <a:solidFill>
                  <a:srgbClr val="24316F"/>
                </a:solidFill>
                <a:sym typeface="Wingdings" panose="05000000000000000000" pitchFamily="2" charset="2"/>
              </a:rPr>
              <a:t> dividere le attenzioni degli educatori, seguire nuove regole dello stare in gruppo, rispettare il proprio turno</a:t>
            </a:r>
          </a:p>
          <a:p>
            <a:pPr marL="0" indent="0" algn="just">
              <a:buNone/>
            </a:pPr>
            <a:endParaRPr lang="it-IT" dirty="0">
              <a:solidFill>
                <a:srgbClr val="24316F"/>
              </a:solidFill>
              <a:sym typeface="Wingdings" panose="05000000000000000000" pitchFamily="2" charset="2"/>
            </a:endParaRPr>
          </a:p>
          <a:p>
            <a:pPr algn="just"/>
            <a:r>
              <a:rPr lang="it-IT" dirty="0">
                <a:solidFill>
                  <a:srgbClr val="24316F"/>
                </a:solidFill>
                <a:sym typeface="Wingdings" panose="05000000000000000000" pitchFamily="2" charset="2"/>
              </a:rPr>
              <a:t>Talvolta </a:t>
            </a:r>
            <a:r>
              <a:rPr lang="it-IT" b="1" dirty="0">
                <a:solidFill>
                  <a:srgbClr val="F0A0B1"/>
                </a:solidFill>
                <a:sym typeface="Wingdings" panose="05000000000000000000" pitchFamily="2" charset="2"/>
              </a:rPr>
              <a:t>regressioni</a:t>
            </a:r>
            <a:r>
              <a:rPr lang="it-IT" dirty="0">
                <a:solidFill>
                  <a:srgbClr val="24316F"/>
                </a:solidFill>
                <a:sym typeface="Wingdings" panose="05000000000000000000" pitchFamily="2" charset="2"/>
              </a:rPr>
              <a:t>, incluso l’addormentamento e il sonno</a:t>
            </a:r>
          </a:p>
        </p:txBody>
      </p:sp>
      <p:sp>
        <p:nvSpPr>
          <p:cNvPr id="8" name="Titolo 1">
            <a:extLst>
              <a:ext uri="{FF2B5EF4-FFF2-40B4-BE49-F238E27FC236}">
                <a16:creationId xmlns:a16="http://schemas.microsoft.com/office/drawing/2014/main" id="{FBAB81F0-C078-4862-8905-53879451E914}"/>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36 MESI</a:t>
            </a:r>
            <a:endParaRPr lang="it-IT" b="1" dirty="0">
              <a:latin typeface="+mn-lt"/>
            </a:endParaRPr>
          </a:p>
        </p:txBody>
      </p:sp>
      <p:pic>
        <p:nvPicPr>
          <p:cNvPr id="5" name="Picture 3" descr="A young child in a red shirt&#10;&#10;Description automatically generated">
            <a:extLst>
              <a:ext uri="{FF2B5EF4-FFF2-40B4-BE49-F238E27FC236}">
                <a16:creationId xmlns:a16="http://schemas.microsoft.com/office/drawing/2014/main" id="{5C3A1901-DB86-4AE2-6ABD-61236F59C4D6}"/>
              </a:ext>
            </a:extLst>
          </p:cNvPr>
          <p:cNvPicPr>
            <a:picLocks noChangeAspect="1"/>
          </p:cNvPicPr>
          <p:nvPr/>
        </p:nvPicPr>
        <p:blipFill>
          <a:blip r:embed="rId2"/>
          <a:stretch>
            <a:fillRect/>
          </a:stretch>
        </p:blipFill>
        <p:spPr>
          <a:xfrm>
            <a:off x="1365666" y="1154452"/>
            <a:ext cx="3595068" cy="5402758"/>
          </a:xfrm>
          <a:prstGeom prst="rect">
            <a:avLst/>
          </a:prstGeom>
        </p:spPr>
      </p:pic>
    </p:spTree>
    <p:extLst>
      <p:ext uri="{BB962C8B-B14F-4D97-AF65-F5344CB8AC3E}">
        <p14:creationId xmlns:p14="http://schemas.microsoft.com/office/powerpoint/2010/main" val="2593255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6961FE6-0D29-4BBF-A099-3DCD6F858258}"/>
              </a:ext>
            </a:extLst>
          </p:cNvPr>
          <p:cNvPicPr>
            <a:picLocks noChangeAspect="1"/>
          </p:cNvPicPr>
          <p:nvPr/>
        </p:nvPicPr>
        <p:blipFill>
          <a:blip r:embed="rId2"/>
          <a:stretch>
            <a:fillRect/>
          </a:stretch>
        </p:blipFill>
        <p:spPr>
          <a:xfrm>
            <a:off x="1742156" y="1455242"/>
            <a:ext cx="5873834" cy="3572488"/>
          </a:xfrm>
          <a:prstGeom prst="rect">
            <a:avLst/>
          </a:prstGeom>
        </p:spPr>
      </p:pic>
      <p:sp>
        <p:nvSpPr>
          <p:cNvPr id="6" name="Titolo 1">
            <a:extLst>
              <a:ext uri="{FF2B5EF4-FFF2-40B4-BE49-F238E27FC236}">
                <a16:creationId xmlns:a16="http://schemas.microsoft.com/office/drawing/2014/main" id="{819CA51F-5BCA-4A13-B336-28DC7E04FE6C}"/>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36 MESI</a:t>
            </a:r>
            <a:endParaRPr lang="it-IT" b="1" dirty="0">
              <a:latin typeface="+mn-lt"/>
            </a:endParaRPr>
          </a:p>
        </p:txBody>
      </p:sp>
      <p:sp>
        <p:nvSpPr>
          <p:cNvPr id="7" name="Ovale 6">
            <a:extLst>
              <a:ext uri="{FF2B5EF4-FFF2-40B4-BE49-F238E27FC236}">
                <a16:creationId xmlns:a16="http://schemas.microsoft.com/office/drawing/2014/main" id="{B2F01B6C-8CDC-40F4-8FAD-F57BF1C7A089}"/>
              </a:ext>
            </a:extLst>
          </p:cNvPr>
          <p:cNvSpPr/>
          <p:nvPr/>
        </p:nvSpPr>
        <p:spPr>
          <a:xfrm>
            <a:off x="3827149" y="2503765"/>
            <a:ext cx="596348" cy="1475442"/>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B1B98CE-79FD-4DC7-B5DB-C1D5501A08D8}"/>
              </a:ext>
            </a:extLst>
          </p:cNvPr>
          <p:cNvSpPr/>
          <p:nvPr/>
        </p:nvSpPr>
        <p:spPr>
          <a:xfrm>
            <a:off x="7832558" y="2480637"/>
            <a:ext cx="4137408" cy="1323439"/>
          </a:xfrm>
          <a:prstGeom prst="rect">
            <a:avLst/>
          </a:prstGeom>
        </p:spPr>
        <p:txBody>
          <a:bodyPr wrap="square">
            <a:spAutoFit/>
          </a:bodyPr>
          <a:lstStyle/>
          <a:p>
            <a:pPr marL="285750" indent="-285750" algn="just">
              <a:buFont typeface="Arial" panose="020B0604020202020204" pitchFamily="34" charset="0"/>
              <a:buChar char="•"/>
            </a:pPr>
            <a:r>
              <a:rPr lang="it-IT" sz="2000" dirty="0">
                <a:solidFill>
                  <a:srgbClr val="24316F"/>
                </a:solidFill>
                <a:sym typeface="Wingdings" panose="05000000000000000000" pitchFamily="2" charset="2"/>
              </a:rPr>
              <a:t>Durata totale tende a ridursi a circa 10-13 ore</a:t>
            </a:r>
          </a:p>
          <a:p>
            <a:pPr marL="285750" indent="-285750" algn="just">
              <a:buFont typeface="Arial" panose="020B0604020202020204" pitchFamily="34" charset="0"/>
              <a:buChar char="•"/>
            </a:pPr>
            <a:r>
              <a:rPr lang="it-IT" sz="2000" dirty="0">
                <a:solidFill>
                  <a:srgbClr val="24316F"/>
                </a:solidFill>
              </a:rPr>
              <a:t>Tra i 3 e 5 anni scompare il sonnellino pomeridiano </a:t>
            </a:r>
          </a:p>
        </p:txBody>
      </p:sp>
    </p:spTree>
    <p:extLst>
      <p:ext uri="{BB962C8B-B14F-4D97-AF65-F5344CB8AC3E}">
        <p14:creationId xmlns:p14="http://schemas.microsoft.com/office/powerpoint/2010/main" val="176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4621596" y="1674924"/>
            <a:ext cx="6632713" cy="2738588"/>
          </a:xfrm>
        </p:spPr>
        <p:txBody>
          <a:bodyPr>
            <a:normAutofit fontScale="92500" lnSpcReduction="20000"/>
          </a:bodyPr>
          <a:lstStyle/>
          <a:p>
            <a:pPr algn="just"/>
            <a:r>
              <a:rPr lang="it-IT" sz="2400" dirty="0">
                <a:solidFill>
                  <a:srgbClr val="24316F"/>
                </a:solidFill>
              </a:rPr>
              <a:t>Rituali di addormentamento più elaborati e condotti più in autonomia, durata stabilita</a:t>
            </a:r>
          </a:p>
          <a:p>
            <a:pPr algn="just"/>
            <a:r>
              <a:rPr lang="it-IT" sz="2400" dirty="0">
                <a:solidFill>
                  <a:srgbClr val="24316F"/>
                </a:solidFill>
              </a:rPr>
              <a:t>evitare sonnellino nelle ultime ore del pomeriggio</a:t>
            </a:r>
          </a:p>
          <a:p>
            <a:pPr algn="just"/>
            <a:r>
              <a:rPr lang="it-IT" sz="2400" dirty="0">
                <a:solidFill>
                  <a:srgbClr val="24316F"/>
                </a:solidFill>
              </a:rPr>
              <a:t>mantenere abitudine all’addormentamento autonomo e sonno nel proprio lettino</a:t>
            </a:r>
          </a:p>
          <a:p>
            <a:pPr algn="just"/>
            <a:r>
              <a:rPr lang="it-IT" sz="2400" dirty="0">
                <a:solidFill>
                  <a:srgbClr val="24316F"/>
                </a:solidFill>
              </a:rPr>
              <a:t>Un solo pisolino pomeridiano (non dopo le ore 16:00)</a:t>
            </a:r>
          </a:p>
          <a:p>
            <a:pPr algn="just"/>
            <a:r>
              <a:rPr lang="it-IT" sz="2400" dirty="0">
                <a:solidFill>
                  <a:srgbClr val="24316F"/>
                </a:solidFill>
              </a:rPr>
              <a:t>mantenere routine buona notte (</a:t>
            </a:r>
            <a:r>
              <a:rPr lang="it-IT" sz="2400" b="1" dirty="0">
                <a:solidFill>
                  <a:srgbClr val="24316F"/>
                </a:solidFill>
              </a:rPr>
              <a:t>lettura</a:t>
            </a:r>
            <a:r>
              <a:rPr lang="it-IT" sz="2400" dirty="0">
                <a:solidFill>
                  <a:srgbClr val="24316F"/>
                </a:solidFill>
              </a:rPr>
              <a:t>)</a:t>
            </a:r>
          </a:p>
          <a:p>
            <a:pPr algn="just"/>
            <a:r>
              <a:rPr lang="it-IT" sz="2400" dirty="0">
                <a:solidFill>
                  <a:srgbClr val="24316F"/>
                </a:solidFill>
              </a:rPr>
              <a:t>evitare uso di device nelle ore serali!!</a:t>
            </a:r>
          </a:p>
        </p:txBody>
      </p:sp>
      <p:sp>
        <p:nvSpPr>
          <p:cNvPr id="5" name="Titolo 1">
            <a:extLst>
              <a:ext uri="{FF2B5EF4-FFF2-40B4-BE49-F238E27FC236}">
                <a16:creationId xmlns:a16="http://schemas.microsoft.com/office/drawing/2014/main" id="{2E4BEB1A-A303-4E6A-8FDA-0A74F52A99A9}"/>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36 MESI</a:t>
            </a:r>
            <a:endParaRPr lang="it-IT" b="1" dirty="0">
              <a:latin typeface="+mn-lt"/>
            </a:endParaRPr>
          </a:p>
        </p:txBody>
      </p:sp>
      <p:sp>
        <p:nvSpPr>
          <p:cNvPr id="2" name="CasellaDiTesto 1">
            <a:extLst>
              <a:ext uri="{FF2B5EF4-FFF2-40B4-BE49-F238E27FC236}">
                <a16:creationId xmlns:a16="http://schemas.microsoft.com/office/drawing/2014/main" id="{21B5A6D9-76C7-4FE9-9E2E-E91CD396979F}"/>
              </a:ext>
            </a:extLst>
          </p:cNvPr>
          <p:cNvSpPr txBox="1"/>
          <p:nvPr/>
        </p:nvSpPr>
        <p:spPr>
          <a:xfrm>
            <a:off x="1679713" y="2365513"/>
            <a:ext cx="1699199" cy="523220"/>
          </a:xfrm>
          <a:prstGeom prst="rect">
            <a:avLst/>
          </a:prstGeom>
          <a:noFill/>
        </p:spPr>
        <p:txBody>
          <a:bodyPr wrap="square" rtlCol="0">
            <a:spAutoFit/>
          </a:bodyPr>
          <a:lstStyle/>
          <a:p>
            <a:r>
              <a:rPr lang="it-IT" sz="2800" b="1" dirty="0">
                <a:solidFill>
                  <a:srgbClr val="F0A0B1"/>
                </a:solidFill>
                <a:effectLst>
                  <a:outerShdw blurRad="38100" dist="38100" dir="2700000" algn="tl">
                    <a:srgbClr val="000000">
                      <a:alpha val="43137"/>
                    </a:srgbClr>
                  </a:outerShdw>
                </a:effectLst>
              </a:rPr>
              <a:t>CONSIGLI</a:t>
            </a:r>
          </a:p>
        </p:txBody>
      </p:sp>
      <p:sp>
        <p:nvSpPr>
          <p:cNvPr id="4" name="Rettangolo 3">
            <a:extLst>
              <a:ext uri="{FF2B5EF4-FFF2-40B4-BE49-F238E27FC236}">
                <a16:creationId xmlns:a16="http://schemas.microsoft.com/office/drawing/2014/main" id="{86BEC4BB-9C4D-4AF3-997F-176892209645}"/>
              </a:ext>
            </a:extLst>
          </p:cNvPr>
          <p:cNvSpPr/>
          <p:nvPr/>
        </p:nvSpPr>
        <p:spPr>
          <a:xfrm>
            <a:off x="4412974" y="1535955"/>
            <a:ext cx="7049958" cy="3016526"/>
          </a:xfrm>
          <a:prstGeom prst="rect">
            <a:avLst/>
          </a:prstGeom>
          <a:noFill/>
          <a:ln w="57150">
            <a:solidFill>
              <a:srgbClr val="F0A0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ngolare in su 5">
            <a:extLst>
              <a:ext uri="{FF2B5EF4-FFF2-40B4-BE49-F238E27FC236}">
                <a16:creationId xmlns:a16="http://schemas.microsoft.com/office/drawing/2014/main" id="{C5EA7C31-5B2D-4C1E-A835-1FB910588F46}"/>
              </a:ext>
            </a:extLst>
          </p:cNvPr>
          <p:cNvSpPr/>
          <p:nvPr/>
        </p:nvSpPr>
        <p:spPr>
          <a:xfrm rot="5400000">
            <a:off x="2716833" y="2842788"/>
            <a:ext cx="850392" cy="1172425"/>
          </a:xfrm>
          <a:prstGeom prst="bentUp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4F41475A-DC4D-4AB7-9654-EFD6C924B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121" y="4552481"/>
            <a:ext cx="2253487" cy="1902534"/>
          </a:xfrm>
          <a:prstGeom prst="rect">
            <a:avLst/>
          </a:prstGeom>
        </p:spPr>
      </p:pic>
      <p:pic>
        <p:nvPicPr>
          <p:cNvPr id="10" name="Immagine 9">
            <a:extLst>
              <a:ext uri="{FF2B5EF4-FFF2-40B4-BE49-F238E27FC236}">
                <a16:creationId xmlns:a16="http://schemas.microsoft.com/office/drawing/2014/main" id="{B456A3E8-0B89-4FA9-829C-9F2136D92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408" y="4642225"/>
            <a:ext cx="2481036" cy="2086096"/>
          </a:xfrm>
          <a:prstGeom prst="rect">
            <a:avLst/>
          </a:prstGeom>
        </p:spPr>
      </p:pic>
      <p:sp>
        <p:nvSpPr>
          <p:cNvPr id="11" name="Segno di moltiplicazione 10">
            <a:extLst>
              <a:ext uri="{FF2B5EF4-FFF2-40B4-BE49-F238E27FC236}">
                <a16:creationId xmlns:a16="http://schemas.microsoft.com/office/drawing/2014/main" id="{1778B4C2-3EA4-4CEA-8837-E782213B1011}"/>
              </a:ext>
            </a:extLst>
          </p:cNvPr>
          <p:cNvSpPr/>
          <p:nvPr/>
        </p:nvSpPr>
        <p:spPr>
          <a:xfrm>
            <a:off x="6490253" y="4592417"/>
            <a:ext cx="3677477" cy="226558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4756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5526157" y="2166730"/>
            <a:ext cx="6331226" cy="3786809"/>
          </a:xfrm>
        </p:spPr>
        <p:txBody>
          <a:bodyPr>
            <a:normAutofit/>
          </a:bodyPr>
          <a:lstStyle/>
          <a:p>
            <a:pPr algn="just"/>
            <a:r>
              <a:rPr lang="it-IT" sz="2000" b="1" dirty="0">
                <a:solidFill>
                  <a:srgbClr val="F0A0B1"/>
                </a:solidFill>
                <a:sym typeface="Wingdings" panose="05000000000000000000" pitchFamily="2" charset="2"/>
              </a:rPr>
              <a:t>PENSIERO MAGICO</a:t>
            </a:r>
            <a:r>
              <a:rPr lang="it-IT" sz="2000" dirty="0">
                <a:solidFill>
                  <a:srgbClr val="24316F"/>
                </a:solidFill>
                <a:sym typeface="Wingdings" panose="05000000000000000000" pitchFamily="2" charset="2"/>
              </a:rPr>
              <a:t>: realtà e fantasia hanno pari dignità  scenari di gioco fantastico sempre più elaborati, anche in fobie e paure </a:t>
            </a:r>
          </a:p>
          <a:p>
            <a:pPr marL="0" indent="0" algn="just">
              <a:buNone/>
            </a:pPr>
            <a:endParaRPr lang="it-IT" sz="2000" dirty="0">
              <a:solidFill>
                <a:srgbClr val="24316F"/>
              </a:solidFill>
              <a:sym typeface="Wingdings" panose="05000000000000000000" pitchFamily="2" charset="2"/>
            </a:endParaRPr>
          </a:p>
          <a:p>
            <a:pPr algn="just"/>
            <a:r>
              <a:rPr lang="it-IT" sz="2000" b="1" dirty="0">
                <a:solidFill>
                  <a:srgbClr val="F0A0B1"/>
                </a:solidFill>
                <a:sym typeface="Wingdings" panose="05000000000000000000" pitchFamily="2" charset="2"/>
              </a:rPr>
              <a:t>PAURA DEL BUIO </a:t>
            </a:r>
            <a:r>
              <a:rPr lang="it-IT" sz="2000" dirty="0">
                <a:solidFill>
                  <a:srgbClr val="24316F"/>
                </a:solidFill>
                <a:sym typeface="Wingdings" panose="05000000000000000000" pitchFamily="2" charset="2"/>
              </a:rPr>
              <a:t>mostri che preannunciano cose brutte</a:t>
            </a:r>
          </a:p>
          <a:p>
            <a:pPr marL="0" indent="0" algn="just">
              <a:buNone/>
            </a:pPr>
            <a:r>
              <a:rPr lang="it-IT" sz="2000" dirty="0">
                <a:solidFill>
                  <a:srgbClr val="24316F"/>
                </a:solidFill>
                <a:sym typeface="Wingdings" panose="05000000000000000000" pitchFamily="2" charset="2"/>
              </a:rPr>
              <a:t>	 aiuti MAGICI (braccialetti, pupazzi, 	spade, bacchette magiche) che 	sorvegliano 	il sonno e scacciano i pericoli</a:t>
            </a:r>
          </a:p>
          <a:p>
            <a:pPr marL="0" indent="0" algn="just">
              <a:buNone/>
            </a:pPr>
            <a:endParaRPr lang="it-IT" sz="2000" dirty="0">
              <a:solidFill>
                <a:srgbClr val="24316F"/>
              </a:solidFill>
              <a:sym typeface="Wingdings" panose="05000000000000000000" pitchFamily="2" charset="2"/>
            </a:endParaRPr>
          </a:p>
          <a:p>
            <a:pPr algn="just"/>
            <a:r>
              <a:rPr lang="it-IT" sz="2000" b="1" dirty="0">
                <a:solidFill>
                  <a:srgbClr val="F0A0B1"/>
                </a:solidFill>
                <a:sym typeface="Wingdings" panose="05000000000000000000" pitchFamily="2" charset="2"/>
              </a:rPr>
              <a:t>Storie della buonanotte</a:t>
            </a:r>
            <a:r>
              <a:rPr lang="it-IT" sz="2000" dirty="0">
                <a:solidFill>
                  <a:srgbClr val="24316F"/>
                </a:solidFill>
                <a:sym typeface="Wingdings" panose="05000000000000000000" pitchFamily="2" charset="2"/>
              </a:rPr>
              <a:t>, magari inventate insieme all’adulto ricche di elementi fantastici</a:t>
            </a:r>
          </a:p>
          <a:p>
            <a:endParaRPr lang="it-IT" dirty="0"/>
          </a:p>
        </p:txBody>
      </p:sp>
      <p:sp>
        <p:nvSpPr>
          <p:cNvPr id="5" name="Titolo 1">
            <a:extLst>
              <a:ext uri="{FF2B5EF4-FFF2-40B4-BE49-F238E27FC236}">
                <a16:creationId xmlns:a16="http://schemas.microsoft.com/office/drawing/2014/main" id="{539C4403-B70D-4EE7-A6AC-3A9899FE3ED5}"/>
              </a:ext>
            </a:extLst>
          </p:cNvPr>
          <p:cNvSpPr txBox="1">
            <a:spLocks/>
          </p:cNvSpPr>
          <p:nvPr/>
        </p:nvSpPr>
        <p:spPr>
          <a:xfrm>
            <a:off x="2149359" y="400706"/>
            <a:ext cx="24582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4 ANNI</a:t>
            </a:r>
            <a:endParaRPr lang="it-IT" b="1" dirty="0">
              <a:latin typeface="+mn-lt"/>
            </a:endParaRPr>
          </a:p>
        </p:txBody>
      </p:sp>
      <p:pic>
        <p:nvPicPr>
          <p:cNvPr id="7" name="Immagine 6">
            <a:extLst>
              <a:ext uri="{FF2B5EF4-FFF2-40B4-BE49-F238E27FC236}">
                <a16:creationId xmlns:a16="http://schemas.microsoft.com/office/drawing/2014/main" id="{A29A2212-0ABC-4DA1-AD5B-DF0F8EEB8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431" y="2501486"/>
            <a:ext cx="3944135" cy="2458140"/>
          </a:xfrm>
          <a:prstGeom prst="rect">
            <a:avLst/>
          </a:prstGeom>
        </p:spPr>
      </p:pic>
      <p:sp>
        <p:nvSpPr>
          <p:cNvPr id="8" name="Freccia curva 7">
            <a:extLst>
              <a:ext uri="{FF2B5EF4-FFF2-40B4-BE49-F238E27FC236}">
                <a16:creationId xmlns:a16="http://schemas.microsoft.com/office/drawing/2014/main" id="{81A7BE32-6183-48FA-A66E-BD6B3ABD02CA}"/>
              </a:ext>
            </a:extLst>
          </p:cNvPr>
          <p:cNvSpPr/>
          <p:nvPr/>
        </p:nvSpPr>
        <p:spPr>
          <a:xfrm rot="5400000">
            <a:off x="6804604" y="-549578"/>
            <a:ext cx="1036055" cy="3944133"/>
          </a:xfrm>
          <a:prstGeom prst="ben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7700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6961FE6-0D29-4BBF-A099-3DCD6F858258}"/>
              </a:ext>
            </a:extLst>
          </p:cNvPr>
          <p:cNvPicPr>
            <a:picLocks noChangeAspect="1"/>
          </p:cNvPicPr>
          <p:nvPr/>
        </p:nvPicPr>
        <p:blipFill>
          <a:blip r:embed="rId2"/>
          <a:stretch>
            <a:fillRect/>
          </a:stretch>
        </p:blipFill>
        <p:spPr>
          <a:xfrm>
            <a:off x="1534706" y="2093833"/>
            <a:ext cx="5873834" cy="3572488"/>
          </a:xfrm>
          <a:prstGeom prst="rect">
            <a:avLst/>
          </a:prstGeom>
        </p:spPr>
      </p:pic>
      <p:sp>
        <p:nvSpPr>
          <p:cNvPr id="6" name="Titolo 1">
            <a:extLst>
              <a:ext uri="{FF2B5EF4-FFF2-40B4-BE49-F238E27FC236}">
                <a16:creationId xmlns:a16="http://schemas.microsoft.com/office/drawing/2014/main" id="{819CA51F-5BCA-4A13-B336-28DC7E04FE6C}"/>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6 ANNI</a:t>
            </a:r>
            <a:endParaRPr lang="it-IT" b="1" dirty="0">
              <a:latin typeface="+mn-lt"/>
            </a:endParaRPr>
          </a:p>
        </p:txBody>
      </p:sp>
      <p:sp>
        <p:nvSpPr>
          <p:cNvPr id="7" name="Ovale 6">
            <a:extLst>
              <a:ext uri="{FF2B5EF4-FFF2-40B4-BE49-F238E27FC236}">
                <a16:creationId xmlns:a16="http://schemas.microsoft.com/office/drawing/2014/main" id="{B2F01B6C-8CDC-40F4-8FAD-F57BF1C7A089}"/>
              </a:ext>
            </a:extLst>
          </p:cNvPr>
          <p:cNvSpPr/>
          <p:nvPr/>
        </p:nvSpPr>
        <p:spPr>
          <a:xfrm>
            <a:off x="4066674" y="3140242"/>
            <a:ext cx="787344" cy="1764200"/>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B1B98CE-79FD-4DC7-B5DB-C1D5501A08D8}"/>
              </a:ext>
            </a:extLst>
          </p:cNvPr>
          <p:cNvSpPr/>
          <p:nvPr/>
        </p:nvSpPr>
        <p:spPr>
          <a:xfrm>
            <a:off x="7796463" y="1770774"/>
            <a:ext cx="4137408" cy="4401205"/>
          </a:xfrm>
          <a:prstGeom prst="rect">
            <a:avLst/>
          </a:prstGeom>
        </p:spPr>
        <p:txBody>
          <a:bodyPr wrap="square">
            <a:spAutoFit/>
          </a:bodyPr>
          <a:lstStyle/>
          <a:p>
            <a:pPr marL="285750" indent="-285750" algn="just">
              <a:buFont typeface="Arial" panose="020B0604020202020204" pitchFamily="34" charset="0"/>
              <a:buChar char="•"/>
            </a:pPr>
            <a:r>
              <a:rPr lang="it-IT" sz="2000" dirty="0">
                <a:solidFill>
                  <a:srgbClr val="24316F"/>
                </a:solidFill>
                <a:sym typeface="Wingdings" panose="05000000000000000000" pitchFamily="2" charset="2"/>
              </a:rPr>
              <a:t>Il sonno evolve verso il </a:t>
            </a:r>
            <a:r>
              <a:rPr lang="it-IT" sz="2000" b="1" dirty="0">
                <a:solidFill>
                  <a:srgbClr val="24316F"/>
                </a:solidFill>
                <a:sym typeface="Wingdings" panose="05000000000000000000" pitchFamily="2" charset="2"/>
              </a:rPr>
              <a:t>pattern dell’adulto</a:t>
            </a:r>
            <a:r>
              <a:rPr lang="it-IT" sz="2000" dirty="0">
                <a:solidFill>
                  <a:srgbClr val="24316F"/>
                </a:solidFill>
                <a:sym typeface="Wingdings" panose="05000000000000000000" pitchFamily="2" charset="2"/>
              </a:rPr>
              <a:t> (con variabilità individuali), con durata di ciascun ciclo simile a quella dell’adulto (90’)</a:t>
            </a:r>
          </a:p>
          <a:p>
            <a:pPr marL="285750" indent="-285750" algn="just">
              <a:buFont typeface="Arial" panose="020B0604020202020204" pitchFamily="34" charset="0"/>
              <a:buChar char="•"/>
            </a:pPr>
            <a:r>
              <a:rPr lang="it-IT" sz="2000" dirty="0">
                <a:solidFill>
                  <a:srgbClr val="24316F"/>
                </a:solidFill>
                <a:sym typeface="Wingdings" panose="05000000000000000000" pitchFamily="2" charset="2"/>
              </a:rPr>
              <a:t>La struttura del sonno </a:t>
            </a:r>
            <a:r>
              <a:rPr lang="it-IT" sz="2000" b="1" dirty="0">
                <a:solidFill>
                  <a:srgbClr val="24316F"/>
                </a:solidFill>
                <a:sym typeface="Wingdings" panose="05000000000000000000" pitchFamily="2" charset="2"/>
              </a:rPr>
              <a:t>è stabile</a:t>
            </a:r>
          </a:p>
          <a:p>
            <a:pPr marL="285750" indent="-285750" algn="just">
              <a:buFont typeface="Arial" panose="020B0604020202020204" pitchFamily="34" charset="0"/>
              <a:buChar char="•"/>
            </a:pPr>
            <a:r>
              <a:rPr lang="it-IT" sz="2000" dirty="0">
                <a:solidFill>
                  <a:srgbClr val="24316F"/>
                </a:solidFill>
                <a:sym typeface="Wingdings" panose="05000000000000000000" pitchFamily="2" charset="2"/>
              </a:rPr>
              <a:t>Scompare il sonno diurno</a:t>
            </a:r>
          </a:p>
          <a:p>
            <a:pPr marL="285750" indent="-285750" algn="just">
              <a:buFont typeface="Arial" panose="020B0604020202020204" pitchFamily="34" charset="0"/>
              <a:buChar char="•"/>
            </a:pPr>
            <a:r>
              <a:rPr lang="it-IT" sz="2000" b="1" dirty="0">
                <a:solidFill>
                  <a:srgbClr val="24316F"/>
                </a:solidFill>
                <a:sym typeface="Wingdings" panose="05000000000000000000" pitchFamily="2" charset="2"/>
              </a:rPr>
              <a:t>Durata del sonno notturno: 9-11 ore</a:t>
            </a:r>
            <a:r>
              <a:rPr lang="it-IT" sz="2000" dirty="0">
                <a:solidFill>
                  <a:srgbClr val="24316F"/>
                </a:solidFill>
                <a:sym typeface="Wingdings" panose="05000000000000000000" pitchFamily="2" charset="2"/>
              </a:rPr>
              <a:t> con efficienza molto alta (è il periodo in cui si dorme meglio)</a:t>
            </a:r>
          </a:p>
          <a:p>
            <a:pPr algn="just"/>
            <a:endParaRPr lang="it-IT" sz="2000" dirty="0">
              <a:solidFill>
                <a:srgbClr val="24316F"/>
              </a:solidFill>
              <a:sym typeface="Wingdings" panose="05000000000000000000" pitchFamily="2" charset="2"/>
            </a:endParaRPr>
          </a:p>
          <a:p>
            <a:pPr marL="285750" indent="-285750" algn="just">
              <a:buFont typeface="Arial" panose="020B0604020202020204" pitchFamily="34" charset="0"/>
              <a:buChar char="•"/>
            </a:pPr>
            <a:r>
              <a:rPr lang="it-IT" sz="2000" dirty="0">
                <a:solidFill>
                  <a:srgbClr val="24316F"/>
                </a:solidFill>
                <a:sym typeface="Wingdings" panose="05000000000000000000" pitchFamily="2" charset="2"/>
              </a:rPr>
              <a:t>Ritardo progressivo dell’ora di addormentamento con ora di risveglio che rimane fissa </a:t>
            </a:r>
            <a:endParaRPr lang="it-IT" sz="2000" dirty="0">
              <a:solidFill>
                <a:srgbClr val="24316F"/>
              </a:solidFill>
            </a:endParaRPr>
          </a:p>
        </p:txBody>
      </p:sp>
    </p:spTree>
    <p:extLst>
      <p:ext uri="{BB962C8B-B14F-4D97-AF65-F5344CB8AC3E}">
        <p14:creationId xmlns:p14="http://schemas.microsoft.com/office/powerpoint/2010/main" val="385452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destra rientrata 1">
            <a:extLst>
              <a:ext uri="{FF2B5EF4-FFF2-40B4-BE49-F238E27FC236}">
                <a16:creationId xmlns:a16="http://schemas.microsoft.com/office/drawing/2014/main" id="{1BBF41D7-A323-4E14-8D92-B94E1B228816}"/>
              </a:ext>
            </a:extLst>
          </p:cNvPr>
          <p:cNvSpPr/>
          <p:nvPr/>
        </p:nvSpPr>
        <p:spPr>
          <a:xfrm>
            <a:off x="1634386" y="2760558"/>
            <a:ext cx="3503099" cy="1828800"/>
          </a:xfrm>
          <a:prstGeom prst="notched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5582654" y="1540042"/>
            <a:ext cx="5620318" cy="4622104"/>
          </a:xfrm>
        </p:spPr>
        <p:txBody>
          <a:bodyPr>
            <a:normAutofit/>
          </a:bodyPr>
          <a:lstStyle/>
          <a:p>
            <a:pPr algn="just">
              <a:buFont typeface="Wingdings" panose="05000000000000000000" pitchFamily="2" charset="2"/>
              <a:buChar char="ü"/>
            </a:pPr>
            <a:r>
              <a:rPr lang="it-IT" sz="2000" dirty="0">
                <a:solidFill>
                  <a:srgbClr val="24316F"/>
                </a:solidFill>
              </a:rPr>
              <a:t>La camera da letto deve essere confortevole, tranquilla e poco illuminata. La temperatura deve stare sui 18-20 gradi al    massimo. </a:t>
            </a:r>
          </a:p>
          <a:p>
            <a:pPr algn="just">
              <a:buFont typeface="Wingdings" panose="05000000000000000000" pitchFamily="2" charset="2"/>
              <a:buChar char="ü"/>
            </a:pPr>
            <a:r>
              <a:rPr lang="it-IT" sz="2000" dirty="0">
                <a:solidFill>
                  <a:srgbClr val="24316F"/>
                </a:solidFill>
              </a:rPr>
              <a:t>Evitate di far usare il letto per giocare, studiare, parlare al telefono, ascoltare musica. </a:t>
            </a:r>
          </a:p>
          <a:p>
            <a:pPr algn="just">
              <a:buFont typeface="Wingdings" panose="05000000000000000000" pitchFamily="2" charset="2"/>
              <a:buChar char="ü"/>
            </a:pPr>
            <a:r>
              <a:rPr lang="it-IT" sz="2000" dirty="0">
                <a:solidFill>
                  <a:srgbClr val="24316F"/>
                </a:solidFill>
              </a:rPr>
              <a:t>Evitare di lasciare a disposizione televisione, computer, tablet nella stanza del ragazzo, per evitare che ne faccia uso  spontaneamente. </a:t>
            </a:r>
          </a:p>
          <a:p>
            <a:pPr algn="just">
              <a:buFont typeface="Wingdings" panose="05000000000000000000" pitchFamily="2" charset="2"/>
              <a:buChar char="ü"/>
            </a:pPr>
            <a:r>
              <a:rPr lang="it-IT" sz="2000" dirty="0">
                <a:solidFill>
                  <a:srgbClr val="24316F"/>
                </a:solidFill>
              </a:rPr>
              <a:t>Evitate i sonnellini diurni, perché potrebbero causare difficoltà nell’induzione del sonno notturno. </a:t>
            </a:r>
          </a:p>
          <a:p>
            <a:pPr algn="just">
              <a:buFont typeface="Wingdings" panose="05000000000000000000" pitchFamily="2" charset="2"/>
              <a:buChar char="ü"/>
            </a:pPr>
            <a:r>
              <a:rPr lang="it-IT" sz="2000" dirty="0">
                <a:solidFill>
                  <a:srgbClr val="24316F"/>
                </a:solidFill>
              </a:rPr>
              <a:t>Favorite la permanenza all’aria aperta e alla luce del sole (aiuta a mantenere normali i ritmi circadiani sonno-veglia).</a:t>
            </a:r>
          </a:p>
        </p:txBody>
      </p:sp>
      <p:sp>
        <p:nvSpPr>
          <p:cNvPr id="8" name="CasellaDiTesto 7">
            <a:extLst>
              <a:ext uri="{FF2B5EF4-FFF2-40B4-BE49-F238E27FC236}">
                <a16:creationId xmlns:a16="http://schemas.microsoft.com/office/drawing/2014/main" id="{FEC85C25-DA33-417D-9615-4A0A60FDD70A}"/>
              </a:ext>
            </a:extLst>
          </p:cNvPr>
          <p:cNvSpPr txBox="1"/>
          <p:nvPr/>
        </p:nvSpPr>
        <p:spPr>
          <a:xfrm>
            <a:off x="2289732" y="3351793"/>
            <a:ext cx="1997470" cy="646331"/>
          </a:xfrm>
          <a:prstGeom prst="rect">
            <a:avLst/>
          </a:prstGeom>
          <a:noFill/>
        </p:spPr>
        <p:txBody>
          <a:bodyPr wrap="none" rtlCol="0">
            <a:spAutoFit/>
          </a:bodyPr>
          <a:lstStyle/>
          <a:p>
            <a:r>
              <a:rPr lang="it-IT" sz="3600" b="1" dirty="0">
                <a:solidFill>
                  <a:srgbClr val="24316F"/>
                </a:solidFill>
                <a:effectLst>
                  <a:outerShdw blurRad="38100" dist="38100" dir="2700000" algn="tl">
                    <a:srgbClr val="000000">
                      <a:alpha val="43137"/>
                    </a:srgbClr>
                  </a:outerShdw>
                </a:effectLst>
              </a:rPr>
              <a:t>CONSIGLI</a:t>
            </a:r>
          </a:p>
        </p:txBody>
      </p:sp>
      <p:sp>
        <p:nvSpPr>
          <p:cNvPr id="9" name="Titolo 1">
            <a:extLst>
              <a:ext uri="{FF2B5EF4-FFF2-40B4-BE49-F238E27FC236}">
                <a16:creationId xmlns:a16="http://schemas.microsoft.com/office/drawing/2014/main" id="{74FAA909-0B02-451D-94D7-71A253E8EFDC}"/>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6 ANNI</a:t>
            </a:r>
            <a:endParaRPr lang="it-IT" b="1" dirty="0">
              <a:latin typeface="+mn-lt"/>
            </a:endParaRPr>
          </a:p>
        </p:txBody>
      </p:sp>
    </p:spTree>
    <p:extLst>
      <p:ext uri="{BB962C8B-B14F-4D97-AF65-F5344CB8AC3E}">
        <p14:creationId xmlns:p14="http://schemas.microsoft.com/office/powerpoint/2010/main" val="2547084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destra rientrata 1">
            <a:extLst>
              <a:ext uri="{FF2B5EF4-FFF2-40B4-BE49-F238E27FC236}">
                <a16:creationId xmlns:a16="http://schemas.microsoft.com/office/drawing/2014/main" id="{1BBF41D7-A323-4E14-8D92-B94E1B228816}"/>
              </a:ext>
            </a:extLst>
          </p:cNvPr>
          <p:cNvSpPr/>
          <p:nvPr/>
        </p:nvSpPr>
        <p:spPr>
          <a:xfrm>
            <a:off x="1634386" y="2760558"/>
            <a:ext cx="3503099" cy="1828800"/>
          </a:xfrm>
          <a:prstGeom prst="notched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5582654" y="1540042"/>
            <a:ext cx="5620318" cy="4622104"/>
          </a:xfrm>
        </p:spPr>
        <p:txBody>
          <a:bodyPr>
            <a:normAutofit lnSpcReduction="10000"/>
          </a:bodyPr>
          <a:lstStyle/>
          <a:p>
            <a:pPr algn="just">
              <a:buFont typeface="Wingdings" panose="05000000000000000000" pitchFamily="2" charset="2"/>
              <a:buChar char="ü"/>
            </a:pPr>
            <a:r>
              <a:rPr lang="it-IT" sz="2000" dirty="0">
                <a:solidFill>
                  <a:srgbClr val="24316F"/>
                </a:solidFill>
              </a:rPr>
              <a:t>Mantenere regolari gli orari per andare a dormire e per svegliarsi, cercando di evitare troppa differenza tra le notti della settimana   e quelle del weekend. </a:t>
            </a:r>
          </a:p>
          <a:p>
            <a:pPr algn="just">
              <a:buFont typeface="Wingdings" panose="05000000000000000000" pitchFamily="2" charset="2"/>
              <a:buChar char="ü"/>
            </a:pPr>
            <a:r>
              <a:rPr lang="it-IT" sz="2000" dirty="0">
                <a:solidFill>
                  <a:srgbClr val="24316F"/>
                </a:solidFill>
              </a:rPr>
              <a:t>Stabilire 20-30 minuti di tempo da dedicare a consuetudini prima del sonno (attività distensive quali leggere un libro o parlare di ciò che si è fatto durante la giornata). L’ultima fase dovrebbe svolgersi nella stanza da letto.</a:t>
            </a:r>
          </a:p>
          <a:p>
            <a:pPr algn="just">
              <a:buFont typeface="Wingdings" panose="05000000000000000000" pitchFamily="2" charset="2"/>
              <a:buChar char="ü"/>
            </a:pPr>
            <a:r>
              <a:rPr lang="it-IT" sz="2000" dirty="0">
                <a:solidFill>
                  <a:srgbClr val="24316F"/>
                </a:solidFill>
              </a:rPr>
              <a:t>Evitare assunzione di bevande eccitanti tipo caffè, cola, the, cioccolata nelle 3-4 ore che precedono il sonno. </a:t>
            </a:r>
          </a:p>
          <a:p>
            <a:pPr algn="just">
              <a:buFont typeface="Wingdings" panose="05000000000000000000" pitchFamily="2" charset="2"/>
              <a:buChar char="ü"/>
            </a:pPr>
            <a:r>
              <a:rPr lang="it-IT" sz="2000" dirty="0">
                <a:solidFill>
                  <a:srgbClr val="24316F"/>
                </a:solidFill>
              </a:rPr>
              <a:t>Evitare nelle 2 ore che precedono il sonno attività serali eccitanti o che danno un senso di    energia, come esercizi fisici impegnativi o attività stimolanti come i giochi al computer. </a:t>
            </a:r>
          </a:p>
        </p:txBody>
      </p:sp>
      <p:sp>
        <p:nvSpPr>
          <p:cNvPr id="8" name="CasellaDiTesto 7">
            <a:extLst>
              <a:ext uri="{FF2B5EF4-FFF2-40B4-BE49-F238E27FC236}">
                <a16:creationId xmlns:a16="http://schemas.microsoft.com/office/drawing/2014/main" id="{FEC85C25-DA33-417D-9615-4A0A60FDD70A}"/>
              </a:ext>
            </a:extLst>
          </p:cNvPr>
          <p:cNvSpPr txBox="1"/>
          <p:nvPr/>
        </p:nvSpPr>
        <p:spPr>
          <a:xfrm>
            <a:off x="2289732" y="3351793"/>
            <a:ext cx="1997470" cy="646331"/>
          </a:xfrm>
          <a:prstGeom prst="rect">
            <a:avLst/>
          </a:prstGeom>
          <a:noFill/>
        </p:spPr>
        <p:txBody>
          <a:bodyPr wrap="none" rtlCol="0">
            <a:spAutoFit/>
          </a:bodyPr>
          <a:lstStyle/>
          <a:p>
            <a:r>
              <a:rPr lang="it-IT" sz="3600" b="1" dirty="0">
                <a:solidFill>
                  <a:srgbClr val="24316F"/>
                </a:solidFill>
                <a:effectLst>
                  <a:outerShdw blurRad="38100" dist="38100" dir="2700000" algn="tl">
                    <a:srgbClr val="000000">
                      <a:alpha val="43137"/>
                    </a:srgbClr>
                  </a:outerShdw>
                </a:effectLst>
              </a:rPr>
              <a:t>CONSIGLI</a:t>
            </a:r>
          </a:p>
        </p:txBody>
      </p:sp>
      <p:sp>
        <p:nvSpPr>
          <p:cNvPr id="9" name="Titolo 1">
            <a:extLst>
              <a:ext uri="{FF2B5EF4-FFF2-40B4-BE49-F238E27FC236}">
                <a16:creationId xmlns:a16="http://schemas.microsoft.com/office/drawing/2014/main" id="{74FAA909-0B02-451D-94D7-71A253E8EFDC}"/>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6 ANNI</a:t>
            </a:r>
            <a:endParaRPr lang="it-IT" b="1" dirty="0">
              <a:latin typeface="+mn-lt"/>
            </a:endParaRPr>
          </a:p>
        </p:txBody>
      </p:sp>
    </p:spTree>
    <p:extLst>
      <p:ext uri="{BB962C8B-B14F-4D97-AF65-F5344CB8AC3E}">
        <p14:creationId xmlns:p14="http://schemas.microsoft.com/office/powerpoint/2010/main" val="3299706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6961FE6-0D29-4BBF-A099-3DCD6F858258}"/>
              </a:ext>
            </a:extLst>
          </p:cNvPr>
          <p:cNvPicPr>
            <a:picLocks noChangeAspect="1"/>
          </p:cNvPicPr>
          <p:nvPr/>
        </p:nvPicPr>
        <p:blipFill>
          <a:blip r:embed="rId2"/>
          <a:stretch>
            <a:fillRect/>
          </a:stretch>
        </p:blipFill>
        <p:spPr>
          <a:xfrm>
            <a:off x="1534706" y="1769093"/>
            <a:ext cx="5873834" cy="3572488"/>
          </a:xfrm>
          <a:prstGeom prst="rect">
            <a:avLst/>
          </a:prstGeom>
        </p:spPr>
      </p:pic>
      <p:sp>
        <p:nvSpPr>
          <p:cNvPr id="6" name="Titolo 1">
            <a:extLst>
              <a:ext uri="{FF2B5EF4-FFF2-40B4-BE49-F238E27FC236}">
                <a16:creationId xmlns:a16="http://schemas.microsoft.com/office/drawing/2014/main" id="{819CA51F-5BCA-4A13-B336-28DC7E04FE6C}"/>
              </a:ext>
            </a:extLst>
          </p:cNvPr>
          <p:cNvSpPr txBox="1">
            <a:spLocks/>
          </p:cNvSpPr>
          <p:nvPr/>
        </p:nvSpPr>
        <p:spPr>
          <a:xfrm>
            <a:off x="2441714" y="129679"/>
            <a:ext cx="7904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BILANCIO DI SALUTE 11 ANNI</a:t>
            </a:r>
            <a:endParaRPr lang="it-IT" b="1" dirty="0">
              <a:latin typeface="+mn-lt"/>
            </a:endParaRPr>
          </a:p>
        </p:txBody>
      </p:sp>
      <p:sp>
        <p:nvSpPr>
          <p:cNvPr id="7" name="Ovale 6">
            <a:extLst>
              <a:ext uri="{FF2B5EF4-FFF2-40B4-BE49-F238E27FC236}">
                <a16:creationId xmlns:a16="http://schemas.microsoft.com/office/drawing/2014/main" id="{B2F01B6C-8CDC-40F4-8FAD-F57BF1C7A089}"/>
              </a:ext>
            </a:extLst>
          </p:cNvPr>
          <p:cNvSpPr/>
          <p:nvPr/>
        </p:nvSpPr>
        <p:spPr>
          <a:xfrm>
            <a:off x="4861864" y="3018245"/>
            <a:ext cx="596348" cy="1475442"/>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B1B98CE-79FD-4DC7-B5DB-C1D5501A08D8}"/>
              </a:ext>
            </a:extLst>
          </p:cNvPr>
          <p:cNvSpPr/>
          <p:nvPr/>
        </p:nvSpPr>
        <p:spPr>
          <a:xfrm>
            <a:off x="7796463" y="1770774"/>
            <a:ext cx="4137408" cy="3785652"/>
          </a:xfrm>
          <a:prstGeom prst="rect">
            <a:avLst/>
          </a:prstGeom>
        </p:spPr>
        <p:txBody>
          <a:bodyPr wrap="square">
            <a:spAutoFit/>
          </a:bodyPr>
          <a:lstStyle/>
          <a:p>
            <a:pPr marL="285750" indent="-285750" algn="just">
              <a:buFont typeface="Arial" panose="020B0604020202020204" pitchFamily="34" charset="0"/>
              <a:buChar char="•"/>
            </a:pPr>
            <a:r>
              <a:rPr lang="it-IT" sz="2000" dirty="0">
                <a:solidFill>
                  <a:srgbClr val="24316F"/>
                </a:solidFill>
                <a:sym typeface="Wingdings" panose="05000000000000000000" pitchFamily="2" charset="2"/>
              </a:rPr>
              <a:t>Aumento fisiologico della sonnolenza + deprivazione di sonno per  motivi sociali</a:t>
            </a:r>
            <a:endParaRPr lang="it-IT" sz="2000" b="1" dirty="0">
              <a:solidFill>
                <a:srgbClr val="24316F"/>
              </a:solidFill>
              <a:sym typeface="Wingdings" panose="05000000000000000000" pitchFamily="2" charset="2"/>
            </a:endParaRPr>
          </a:p>
          <a:p>
            <a:pPr marL="285750" indent="-285750" algn="just">
              <a:buFont typeface="Arial" panose="020B0604020202020204" pitchFamily="34" charset="0"/>
              <a:buChar char="•"/>
            </a:pPr>
            <a:r>
              <a:rPr lang="it-IT" sz="2000" b="1" dirty="0">
                <a:solidFill>
                  <a:srgbClr val="24316F"/>
                </a:solidFill>
                <a:sym typeface="Wingdings" panose="05000000000000000000" pitchFamily="2" charset="2"/>
              </a:rPr>
              <a:t>Progressiva riduzione di sonno: </a:t>
            </a:r>
            <a:r>
              <a:rPr lang="it-IT" sz="2000" dirty="0">
                <a:solidFill>
                  <a:srgbClr val="24316F"/>
                </a:solidFill>
                <a:sym typeface="Wingdings" panose="05000000000000000000" pitchFamily="2" charset="2"/>
              </a:rPr>
              <a:t>10 ore in età prepuberale fino a 7 in tarda adolescenza </a:t>
            </a:r>
          </a:p>
          <a:p>
            <a:pPr marL="285750" indent="-285750" algn="just">
              <a:buFont typeface="Arial" panose="020B0604020202020204" pitchFamily="34" charset="0"/>
              <a:buChar char="•"/>
            </a:pPr>
            <a:r>
              <a:rPr lang="it-IT" sz="2000" dirty="0">
                <a:solidFill>
                  <a:srgbClr val="24316F"/>
                </a:solidFill>
              </a:rPr>
              <a:t>Ritardo nel picco notturno di melatonina (dalle 3:00 alle 5:00)</a:t>
            </a:r>
          </a:p>
          <a:p>
            <a:pPr marL="285750" indent="-285750" algn="just">
              <a:buFont typeface="Arial" panose="020B0604020202020204" pitchFamily="34" charset="0"/>
              <a:buChar char="•"/>
            </a:pPr>
            <a:r>
              <a:rPr lang="it-IT" sz="2000" dirty="0">
                <a:solidFill>
                  <a:srgbClr val="24316F"/>
                </a:solidFill>
              </a:rPr>
              <a:t>Debito di sonno tende a far recuperare nel week end</a:t>
            </a:r>
          </a:p>
          <a:p>
            <a:pPr marL="285750" indent="-285750" algn="just">
              <a:buFont typeface="Arial" panose="020B0604020202020204" pitchFamily="34" charset="0"/>
              <a:buChar char="•"/>
            </a:pPr>
            <a:r>
              <a:rPr lang="it-IT" sz="2000" dirty="0">
                <a:solidFill>
                  <a:srgbClr val="24316F"/>
                </a:solidFill>
              </a:rPr>
              <a:t>Caratteristica è la ricomparsa della </a:t>
            </a:r>
            <a:r>
              <a:rPr lang="it-IT" sz="2000" b="1" dirty="0">
                <a:solidFill>
                  <a:srgbClr val="24316F"/>
                </a:solidFill>
              </a:rPr>
              <a:t>siesta</a:t>
            </a:r>
          </a:p>
        </p:txBody>
      </p:sp>
    </p:spTree>
    <p:extLst>
      <p:ext uri="{BB962C8B-B14F-4D97-AF65-F5344CB8AC3E}">
        <p14:creationId xmlns:p14="http://schemas.microsoft.com/office/powerpoint/2010/main" val="117962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3A5B771-7A77-4819-BBAD-F4F24A43BF07}"/>
              </a:ext>
            </a:extLst>
          </p:cNvPr>
          <p:cNvSpPr>
            <a:spLocks noGrp="1"/>
          </p:cNvSpPr>
          <p:nvPr>
            <p:ph idx="1"/>
          </p:nvPr>
        </p:nvSpPr>
        <p:spPr>
          <a:xfrm>
            <a:off x="5452066" y="1431758"/>
            <a:ext cx="5901733" cy="4745205"/>
          </a:xfrm>
        </p:spPr>
        <p:txBody>
          <a:bodyPr>
            <a:normAutofit fontScale="85000" lnSpcReduction="20000"/>
          </a:bodyPr>
          <a:lstStyle/>
          <a:p>
            <a:pPr algn="just">
              <a:buFont typeface="Wingdings" panose="05000000000000000000" pitchFamily="2" charset="2"/>
              <a:buChar char="ü"/>
            </a:pPr>
            <a:r>
              <a:rPr lang="it-IT" dirty="0">
                <a:solidFill>
                  <a:srgbClr val="24316F"/>
                </a:solidFill>
              </a:rPr>
              <a:t> Essere realisti con l’ora di andare a dormire: non pretendere che il ragazzo abbia sonno troppo presto di sera. </a:t>
            </a:r>
          </a:p>
          <a:p>
            <a:pPr algn="just">
              <a:buFont typeface="Wingdings" panose="05000000000000000000" pitchFamily="2" charset="2"/>
              <a:buChar char="ü"/>
            </a:pPr>
            <a:r>
              <a:rPr lang="it-IT" dirty="0">
                <a:solidFill>
                  <a:srgbClr val="24316F"/>
                </a:solidFill>
              </a:rPr>
              <a:t>Dei sonnellini di recupero di circa 20 minuti nel primo pomeriggio entro le 16 sono meglio che recuperare le ore perse al fine settimana per ripagare il   debito di sonno. </a:t>
            </a:r>
          </a:p>
          <a:p>
            <a:pPr algn="just">
              <a:buFont typeface="Wingdings" panose="05000000000000000000" pitchFamily="2" charset="2"/>
              <a:buChar char="ü"/>
            </a:pPr>
            <a:r>
              <a:rPr lang="it-IT" dirty="0">
                <a:solidFill>
                  <a:srgbClr val="24316F"/>
                </a:solidFill>
              </a:rPr>
              <a:t>Consigliare una rilassante routine per andare a dormire: per esempio, un bagno e una bevanda calda prima di coricarsi. </a:t>
            </a:r>
          </a:p>
          <a:p>
            <a:pPr algn="just">
              <a:buFont typeface="Wingdings" panose="05000000000000000000" pitchFamily="2" charset="2"/>
              <a:buChar char="ü"/>
            </a:pPr>
            <a:r>
              <a:rPr lang="it-IT" dirty="0">
                <a:solidFill>
                  <a:srgbClr val="24316F"/>
                </a:solidFill>
              </a:rPr>
              <a:t>Tenere la stanza buia di notte e al mattino aprite i balconi (ritmo circadiano)</a:t>
            </a:r>
          </a:p>
          <a:p>
            <a:pPr algn="just">
              <a:buFont typeface="Wingdings" panose="05000000000000000000" pitchFamily="2" charset="2"/>
              <a:buChar char="ü"/>
            </a:pPr>
            <a:r>
              <a:rPr lang="it-IT" dirty="0">
                <a:solidFill>
                  <a:srgbClr val="24316F"/>
                </a:solidFill>
              </a:rPr>
              <a:t>Educare alla tecnologia: spegnere il cellulare prima di coricarsi, non dormire col cellulare sotto il cuscino né in mano, meglio non in camera da letto</a:t>
            </a:r>
          </a:p>
        </p:txBody>
      </p:sp>
      <p:sp>
        <p:nvSpPr>
          <p:cNvPr id="4" name="Titolo 1">
            <a:extLst>
              <a:ext uri="{FF2B5EF4-FFF2-40B4-BE49-F238E27FC236}">
                <a16:creationId xmlns:a16="http://schemas.microsoft.com/office/drawing/2014/main" id="{DBCD20E1-DBD4-43DB-A00A-6D439EC9877A}"/>
              </a:ext>
            </a:extLst>
          </p:cNvPr>
          <p:cNvSpPr txBox="1">
            <a:spLocks/>
          </p:cNvSpPr>
          <p:nvPr/>
        </p:nvSpPr>
        <p:spPr>
          <a:xfrm>
            <a:off x="2085101" y="506895"/>
            <a:ext cx="3366966" cy="766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24316F"/>
                </a:solidFill>
                <a:latin typeface="+mn-lt"/>
              </a:rPr>
              <a:t>11-14 ANNI</a:t>
            </a:r>
            <a:endParaRPr lang="it-IT" b="1" dirty="0">
              <a:latin typeface="+mn-lt"/>
            </a:endParaRPr>
          </a:p>
        </p:txBody>
      </p:sp>
      <p:sp>
        <p:nvSpPr>
          <p:cNvPr id="5" name="Freccia destra rientrata 4">
            <a:extLst>
              <a:ext uri="{FF2B5EF4-FFF2-40B4-BE49-F238E27FC236}">
                <a16:creationId xmlns:a16="http://schemas.microsoft.com/office/drawing/2014/main" id="{EBC5E1DF-43C9-4F77-B872-CE9704A47E0B}"/>
              </a:ext>
            </a:extLst>
          </p:cNvPr>
          <p:cNvSpPr/>
          <p:nvPr/>
        </p:nvSpPr>
        <p:spPr>
          <a:xfrm>
            <a:off x="1694543" y="2760558"/>
            <a:ext cx="3503099" cy="1828800"/>
          </a:xfrm>
          <a:prstGeom prst="notchedRight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7532A040-1D83-4496-929C-30375FBA3AB2}"/>
              </a:ext>
            </a:extLst>
          </p:cNvPr>
          <p:cNvSpPr txBox="1"/>
          <p:nvPr/>
        </p:nvSpPr>
        <p:spPr>
          <a:xfrm>
            <a:off x="2289732" y="3351793"/>
            <a:ext cx="1997470" cy="646331"/>
          </a:xfrm>
          <a:prstGeom prst="rect">
            <a:avLst/>
          </a:prstGeom>
          <a:noFill/>
        </p:spPr>
        <p:txBody>
          <a:bodyPr wrap="none" rtlCol="0">
            <a:spAutoFit/>
          </a:bodyPr>
          <a:lstStyle/>
          <a:p>
            <a:r>
              <a:rPr lang="it-IT" sz="3600" b="1" dirty="0">
                <a:solidFill>
                  <a:srgbClr val="24316F"/>
                </a:solidFill>
                <a:effectLst>
                  <a:outerShdw blurRad="38100" dist="38100" dir="2700000" algn="tl">
                    <a:srgbClr val="000000">
                      <a:alpha val="43137"/>
                    </a:srgbClr>
                  </a:outerShdw>
                </a:effectLst>
              </a:rPr>
              <a:t>CONSIGLI</a:t>
            </a:r>
          </a:p>
        </p:txBody>
      </p:sp>
    </p:spTree>
    <p:extLst>
      <p:ext uri="{BB962C8B-B14F-4D97-AF65-F5344CB8AC3E}">
        <p14:creationId xmlns:p14="http://schemas.microsoft.com/office/powerpoint/2010/main" val="60370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1565031" y="318232"/>
            <a:ext cx="10515600" cy="1325563"/>
          </a:xfrm>
        </p:spPr>
        <p:txBody>
          <a:bodyPr/>
          <a:lstStyle/>
          <a:p>
            <a:r>
              <a:rPr lang="it-IT" b="1" dirty="0">
                <a:solidFill>
                  <a:srgbClr val="24316F"/>
                </a:solidFill>
                <a:latin typeface="+mn-lt"/>
              </a:rPr>
              <a:t>…FACCIAMO UN PASSO INDIETRO….</a:t>
            </a:r>
          </a:p>
        </p:txBody>
      </p:sp>
      <p:pic>
        <p:nvPicPr>
          <p:cNvPr id="5" name="Immagine 4">
            <a:extLst>
              <a:ext uri="{FF2B5EF4-FFF2-40B4-BE49-F238E27FC236}">
                <a16:creationId xmlns:a16="http://schemas.microsoft.com/office/drawing/2014/main" id="{7BF649C4-78C0-47D6-BC20-E87AB2FB5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700" y="3816962"/>
            <a:ext cx="2333380" cy="2333380"/>
          </a:xfrm>
          <a:prstGeom prst="rect">
            <a:avLst/>
          </a:prstGeom>
        </p:spPr>
      </p:pic>
      <p:sp>
        <p:nvSpPr>
          <p:cNvPr id="6" name="CasellaDiTesto 5">
            <a:extLst>
              <a:ext uri="{FF2B5EF4-FFF2-40B4-BE49-F238E27FC236}">
                <a16:creationId xmlns:a16="http://schemas.microsoft.com/office/drawing/2014/main" id="{4264DE42-D17C-49B3-8E14-6FD37CFACF54}"/>
              </a:ext>
            </a:extLst>
          </p:cNvPr>
          <p:cNvSpPr txBox="1"/>
          <p:nvPr/>
        </p:nvSpPr>
        <p:spPr>
          <a:xfrm>
            <a:off x="3495026" y="1823852"/>
            <a:ext cx="5201948" cy="1323439"/>
          </a:xfrm>
          <a:prstGeom prst="rect">
            <a:avLst/>
          </a:prstGeom>
          <a:noFill/>
        </p:spPr>
        <p:txBody>
          <a:bodyPr wrap="square" rtlCol="0">
            <a:spAutoFit/>
          </a:bodyPr>
          <a:lstStyle/>
          <a:p>
            <a:pPr algn="just"/>
            <a:r>
              <a:rPr lang="it-IT" sz="2000" b="1" dirty="0">
                <a:solidFill>
                  <a:srgbClr val="24316F"/>
                </a:solidFill>
              </a:rPr>
              <a:t>Struttura base del sonno inizia tra le 16-21 SG quando compare </a:t>
            </a:r>
            <a:r>
              <a:rPr lang="it-IT" sz="2000" b="1" dirty="0">
                <a:solidFill>
                  <a:srgbClr val="F0A0B1"/>
                </a:solidFill>
              </a:rPr>
              <a:t>l’alternanza tra attività motoria e quiete </a:t>
            </a:r>
            <a:r>
              <a:rPr lang="it-IT" sz="2000" b="1" dirty="0">
                <a:solidFill>
                  <a:srgbClr val="24316F"/>
                </a:solidFill>
              </a:rPr>
              <a:t>nelle 24 ore, con graduale aumento della seconda</a:t>
            </a:r>
          </a:p>
        </p:txBody>
      </p:sp>
      <p:sp>
        <p:nvSpPr>
          <p:cNvPr id="10" name="CasellaDiTesto 9">
            <a:extLst>
              <a:ext uri="{FF2B5EF4-FFF2-40B4-BE49-F238E27FC236}">
                <a16:creationId xmlns:a16="http://schemas.microsoft.com/office/drawing/2014/main" id="{2DD4B94C-263A-4A21-B9C0-76610F82117A}"/>
              </a:ext>
            </a:extLst>
          </p:cNvPr>
          <p:cNvSpPr txBox="1"/>
          <p:nvPr/>
        </p:nvSpPr>
        <p:spPr>
          <a:xfrm>
            <a:off x="6511553" y="3646020"/>
            <a:ext cx="5201948" cy="2800767"/>
          </a:xfrm>
          <a:prstGeom prst="rect">
            <a:avLst/>
          </a:prstGeom>
          <a:noFill/>
        </p:spPr>
        <p:txBody>
          <a:bodyPr wrap="square" rtlCol="0">
            <a:spAutoFit/>
          </a:bodyPr>
          <a:lstStyle/>
          <a:p>
            <a:pPr algn="just"/>
            <a:r>
              <a:rPr lang="it-IT" sz="2000" dirty="0">
                <a:solidFill>
                  <a:srgbClr val="24316F"/>
                </a:solidFill>
              </a:rPr>
              <a:t>Verso il </a:t>
            </a:r>
            <a:r>
              <a:rPr lang="it-IT" sz="2000" b="1" dirty="0">
                <a:solidFill>
                  <a:srgbClr val="24316F"/>
                </a:solidFill>
              </a:rPr>
              <a:t>termine della gravidanza </a:t>
            </a:r>
            <a:r>
              <a:rPr lang="it-IT" sz="2000" dirty="0">
                <a:solidFill>
                  <a:srgbClr val="24316F"/>
                </a:solidFill>
              </a:rPr>
              <a:t>il feto dorme quasi continuativamente.</a:t>
            </a:r>
          </a:p>
          <a:p>
            <a:pPr algn="just"/>
            <a:r>
              <a:rPr lang="it-IT" sz="2000" dirty="0">
                <a:solidFill>
                  <a:srgbClr val="24316F"/>
                </a:solidFill>
              </a:rPr>
              <a:t>Esiste </a:t>
            </a:r>
            <a:r>
              <a:rPr lang="it-IT" sz="2000" b="1" dirty="0">
                <a:solidFill>
                  <a:srgbClr val="24316F"/>
                </a:solidFill>
              </a:rPr>
              <a:t>un’organizzazione circadiana </a:t>
            </a:r>
            <a:r>
              <a:rPr lang="it-IT" sz="2000" dirty="0">
                <a:solidFill>
                  <a:srgbClr val="24316F"/>
                </a:solidFill>
              </a:rPr>
              <a:t>della vigilanza: i feti hanno un periodo di attività tra le 21:00 e le 24:00 (percepiti dalla madre quando lei riposa)</a:t>
            </a:r>
          </a:p>
          <a:p>
            <a:pPr algn="just"/>
            <a:r>
              <a:rPr lang="it-IT" sz="2000" dirty="0">
                <a:solidFill>
                  <a:srgbClr val="24316F"/>
                </a:solidFill>
                <a:sym typeface="Wingdings" panose="05000000000000000000" pitchFamily="2" charset="2"/>
              </a:rPr>
              <a:t> Ritmo indotto da variazioni del tasso glicemico e del cortisolo della madre</a:t>
            </a:r>
            <a:endParaRPr lang="it-IT" sz="2000" dirty="0">
              <a:solidFill>
                <a:srgbClr val="24316F"/>
              </a:solidFill>
            </a:endParaRPr>
          </a:p>
          <a:p>
            <a:pPr algn="just"/>
            <a:endParaRPr lang="it-IT" sz="1600" dirty="0">
              <a:solidFill>
                <a:srgbClr val="24316F"/>
              </a:solidFill>
            </a:endParaRPr>
          </a:p>
        </p:txBody>
      </p:sp>
    </p:spTree>
    <p:extLst>
      <p:ext uri="{BB962C8B-B14F-4D97-AF65-F5344CB8AC3E}">
        <p14:creationId xmlns:p14="http://schemas.microsoft.com/office/powerpoint/2010/main" val="237172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747AC5-0AB8-42CE-A889-8872B087E3AF}"/>
              </a:ext>
            </a:extLst>
          </p:cNvPr>
          <p:cNvSpPr>
            <a:spLocks noGrp="1"/>
          </p:cNvSpPr>
          <p:nvPr>
            <p:ph type="title"/>
          </p:nvPr>
        </p:nvSpPr>
        <p:spPr>
          <a:xfrm>
            <a:off x="1756610" y="389188"/>
            <a:ext cx="4716380" cy="1325563"/>
          </a:xfrm>
        </p:spPr>
        <p:txBody>
          <a:bodyPr/>
          <a:lstStyle/>
          <a:p>
            <a:r>
              <a:rPr lang="it-IT" b="1" dirty="0">
                <a:solidFill>
                  <a:srgbClr val="24316F"/>
                </a:solidFill>
                <a:latin typeface="+mn-lt"/>
              </a:rPr>
              <a:t>RICAPITOLIAMO…</a:t>
            </a:r>
          </a:p>
        </p:txBody>
      </p:sp>
      <p:sp>
        <p:nvSpPr>
          <p:cNvPr id="3" name="Segnaposto contenuto 2">
            <a:extLst>
              <a:ext uri="{FF2B5EF4-FFF2-40B4-BE49-F238E27FC236}">
                <a16:creationId xmlns:a16="http://schemas.microsoft.com/office/drawing/2014/main" id="{F782F937-E332-42CF-A153-8C1B1F1C16A4}"/>
              </a:ext>
            </a:extLst>
          </p:cNvPr>
          <p:cNvSpPr>
            <a:spLocks noGrp="1"/>
          </p:cNvSpPr>
          <p:nvPr>
            <p:ph idx="1"/>
          </p:nvPr>
        </p:nvSpPr>
        <p:spPr>
          <a:xfrm>
            <a:off x="1636294" y="1825625"/>
            <a:ext cx="9717505" cy="4351338"/>
          </a:xfrm>
        </p:spPr>
        <p:txBody>
          <a:bodyPr>
            <a:normAutofit lnSpcReduction="10000"/>
          </a:bodyPr>
          <a:lstStyle/>
          <a:p>
            <a:r>
              <a:rPr lang="it-IT" dirty="0">
                <a:solidFill>
                  <a:srgbClr val="24316F"/>
                </a:solidFill>
              </a:rPr>
              <a:t>Il sonno si modifica significativamente dall’epoca fetale all’età adolescenziale</a:t>
            </a:r>
          </a:p>
          <a:p>
            <a:r>
              <a:rPr lang="it-IT" dirty="0">
                <a:solidFill>
                  <a:srgbClr val="24316F"/>
                </a:solidFill>
              </a:rPr>
              <a:t>Nei primi mesi importanza della sicurezza nel sonno</a:t>
            </a:r>
          </a:p>
          <a:p>
            <a:r>
              <a:rPr lang="it-IT" dirty="0">
                <a:solidFill>
                  <a:srgbClr val="24316F"/>
                </a:solidFill>
              </a:rPr>
              <a:t>Importanza di una precoce routine dell’addormentamento, semplice, riproducibile e stabile negli orari</a:t>
            </a:r>
          </a:p>
          <a:p>
            <a:r>
              <a:rPr lang="it-IT" dirty="0">
                <a:solidFill>
                  <a:srgbClr val="24316F"/>
                </a:solidFill>
              </a:rPr>
              <a:t>Importanza del concetti di autonomia e dissociazione dai condizionamenti</a:t>
            </a:r>
          </a:p>
          <a:p>
            <a:r>
              <a:rPr lang="it-IT" dirty="0">
                <a:solidFill>
                  <a:srgbClr val="24316F"/>
                </a:solidFill>
              </a:rPr>
              <a:t>L’età scolare è quella in cui si dorme meglio, educare all’igiene del sonno e al digitale</a:t>
            </a:r>
          </a:p>
          <a:p>
            <a:r>
              <a:rPr lang="it-IT" dirty="0">
                <a:solidFill>
                  <a:srgbClr val="24316F"/>
                </a:solidFill>
              </a:rPr>
              <a:t>L’adolescenza è un’età complicata anche per il sonno</a:t>
            </a:r>
          </a:p>
          <a:p>
            <a:endParaRPr lang="it-IT" dirty="0"/>
          </a:p>
        </p:txBody>
      </p:sp>
    </p:spTree>
    <p:extLst>
      <p:ext uri="{BB962C8B-B14F-4D97-AF65-F5344CB8AC3E}">
        <p14:creationId xmlns:p14="http://schemas.microsoft.com/office/powerpoint/2010/main" val="85005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leardot">
            <a:extLst>
              <a:ext uri="{FF2B5EF4-FFF2-40B4-BE49-F238E27FC236}">
                <a16:creationId xmlns:a16="http://schemas.microsoft.com/office/drawing/2014/main" id="{837F4297-57F1-4A5F-A91F-0E11DC730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leardot">
            <a:extLst>
              <a:ext uri="{FF2B5EF4-FFF2-40B4-BE49-F238E27FC236}">
                <a16:creationId xmlns:a16="http://schemas.microsoft.com/office/drawing/2014/main" id="{B6525879-D862-46E2-86EF-C2A90C096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leardot">
            <a:extLst>
              <a:ext uri="{FF2B5EF4-FFF2-40B4-BE49-F238E27FC236}">
                <a16:creationId xmlns:a16="http://schemas.microsoft.com/office/drawing/2014/main" id="{1302E72A-C094-4FD5-97E2-61F466D76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47EA425C-1305-4CF6-AAEA-30340423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928" y="532264"/>
            <a:ext cx="5821028" cy="3959155"/>
          </a:xfrm>
          <a:prstGeom prst="rect">
            <a:avLst/>
          </a:prstGeom>
        </p:spPr>
      </p:pic>
      <p:sp>
        <p:nvSpPr>
          <p:cNvPr id="7" name="Fumetto: ovale 6">
            <a:extLst>
              <a:ext uri="{FF2B5EF4-FFF2-40B4-BE49-F238E27FC236}">
                <a16:creationId xmlns:a16="http://schemas.microsoft.com/office/drawing/2014/main" id="{82774CF0-51AE-4BEB-B8D8-DD5A33228210}"/>
              </a:ext>
            </a:extLst>
          </p:cNvPr>
          <p:cNvSpPr/>
          <p:nvPr/>
        </p:nvSpPr>
        <p:spPr>
          <a:xfrm>
            <a:off x="1349791" y="3621505"/>
            <a:ext cx="5075072" cy="2621674"/>
          </a:xfrm>
          <a:prstGeom prst="wedgeEllipseCallout">
            <a:avLst>
              <a:gd name="adj1" fmla="val -45489"/>
              <a:gd name="adj2" fmla="val 66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contenuto 7">
            <a:extLst>
              <a:ext uri="{FF2B5EF4-FFF2-40B4-BE49-F238E27FC236}">
                <a16:creationId xmlns:a16="http://schemas.microsoft.com/office/drawing/2014/main" id="{AD73C379-2C87-45EB-89E6-23CF8900076D}"/>
              </a:ext>
            </a:extLst>
          </p:cNvPr>
          <p:cNvSpPr>
            <a:spLocks noGrp="1"/>
          </p:cNvSpPr>
          <p:nvPr>
            <p:ph idx="1"/>
          </p:nvPr>
        </p:nvSpPr>
        <p:spPr>
          <a:xfrm>
            <a:off x="2046494" y="4228494"/>
            <a:ext cx="3681665" cy="1407695"/>
          </a:xfrm>
        </p:spPr>
        <p:txBody>
          <a:bodyPr/>
          <a:lstStyle/>
          <a:p>
            <a:pPr marL="0" indent="0">
              <a:buNone/>
            </a:pPr>
            <a:r>
              <a:rPr lang="it-IT" b="1" dirty="0">
                <a:solidFill>
                  <a:srgbClr val="24316F"/>
                </a:solidFill>
              </a:rPr>
              <a:t>DOBBIAMO TIRARLO GIU’ DAL LETTO CON LE CANNONATE!!!</a:t>
            </a:r>
          </a:p>
        </p:txBody>
      </p:sp>
      <p:sp>
        <p:nvSpPr>
          <p:cNvPr id="9" name="CasellaDiTesto 8">
            <a:extLst>
              <a:ext uri="{FF2B5EF4-FFF2-40B4-BE49-F238E27FC236}">
                <a16:creationId xmlns:a16="http://schemas.microsoft.com/office/drawing/2014/main" id="{FB25FB4B-AA9B-4547-9604-977BDC41EC14}"/>
              </a:ext>
            </a:extLst>
          </p:cNvPr>
          <p:cNvSpPr txBox="1"/>
          <p:nvPr/>
        </p:nvSpPr>
        <p:spPr>
          <a:xfrm>
            <a:off x="7121566" y="5472228"/>
            <a:ext cx="4618957" cy="584775"/>
          </a:xfrm>
          <a:prstGeom prst="rect">
            <a:avLst/>
          </a:prstGeom>
          <a:noFill/>
        </p:spPr>
        <p:txBody>
          <a:bodyPr wrap="none" rtlCol="0">
            <a:spAutoFit/>
          </a:bodyPr>
          <a:lstStyle/>
          <a:p>
            <a:r>
              <a:rPr lang="it-IT" sz="3200" b="1" dirty="0">
                <a:solidFill>
                  <a:srgbClr val="F0A0B1"/>
                </a:solidFill>
              </a:rPr>
              <a:t>GRAZIE PER L’ATTENZIONE</a:t>
            </a:r>
          </a:p>
        </p:txBody>
      </p:sp>
    </p:spTree>
    <p:extLst>
      <p:ext uri="{BB962C8B-B14F-4D97-AF65-F5344CB8AC3E}">
        <p14:creationId xmlns:p14="http://schemas.microsoft.com/office/powerpoint/2010/main" val="35544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ad angolo ripiegato 8">
            <a:extLst>
              <a:ext uri="{FF2B5EF4-FFF2-40B4-BE49-F238E27FC236}">
                <a16:creationId xmlns:a16="http://schemas.microsoft.com/office/drawing/2014/main" id="{25A06B61-A9DE-4844-877E-E8B168D06B0C}"/>
              </a:ext>
            </a:extLst>
          </p:cNvPr>
          <p:cNvSpPr/>
          <p:nvPr/>
        </p:nvSpPr>
        <p:spPr>
          <a:xfrm>
            <a:off x="7423484" y="5044827"/>
            <a:ext cx="4487779" cy="1644731"/>
          </a:xfrm>
          <a:prstGeom prst="foldedCorner">
            <a:avLst/>
          </a:prstGeom>
          <a:gradFill flip="none" rotWithShape="1">
            <a:gsLst>
              <a:gs pos="0">
                <a:srgbClr val="F0A0B1">
                  <a:tint val="66000"/>
                  <a:satMod val="160000"/>
                </a:srgbClr>
              </a:gs>
              <a:gs pos="50000">
                <a:srgbClr val="F0A0B1">
                  <a:tint val="44500"/>
                  <a:satMod val="160000"/>
                </a:srgbClr>
              </a:gs>
              <a:gs pos="100000">
                <a:srgbClr val="F0A0B1">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1565031" y="318232"/>
            <a:ext cx="10515600" cy="1325563"/>
          </a:xfrm>
        </p:spPr>
        <p:txBody>
          <a:bodyPr/>
          <a:lstStyle/>
          <a:p>
            <a:r>
              <a:rPr lang="it-IT" b="1" dirty="0">
                <a:solidFill>
                  <a:srgbClr val="24316F"/>
                </a:solidFill>
                <a:latin typeface="+mn-lt"/>
              </a:rPr>
              <a:t>…FACCIAMO UN PASSO INDIETRO….</a:t>
            </a:r>
          </a:p>
        </p:txBody>
      </p:sp>
      <p:pic>
        <p:nvPicPr>
          <p:cNvPr id="5" name="Immagine 4">
            <a:extLst>
              <a:ext uri="{FF2B5EF4-FFF2-40B4-BE49-F238E27FC236}">
                <a16:creationId xmlns:a16="http://schemas.microsoft.com/office/drawing/2014/main" id="{7BF649C4-78C0-47D6-BC20-E87AB2FB5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908" y="1781836"/>
            <a:ext cx="1480122" cy="1480122"/>
          </a:xfrm>
          <a:prstGeom prst="rect">
            <a:avLst/>
          </a:prstGeom>
        </p:spPr>
      </p:pic>
      <p:sp>
        <p:nvSpPr>
          <p:cNvPr id="10" name="CasellaDiTesto 9">
            <a:extLst>
              <a:ext uri="{FF2B5EF4-FFF2-40B4-BE49-F238E27FC236}">
                <a16:creationId xmlns:a16="http://schemas.microsoft.com/office/drawing/2014/main" id="{2DD4B94C-263A-4A21-B9C0-76610F82117A}"/>
              </a:ext>
            </a:extLst>
          </p:cNvPr>
          <p:cNvSpPr txBox="1"/>
          <p:nvPr/>
        </p:nvSpPr>
        <p:spPr>
          <a:xfrm>
            <a:off x="1384557" y="1566952"/>
            <a:ext cx="7963980" cy="3477875"/>
          </a:xfrm>
          <a:prstGeom prst="rect">
            <a:avLst/>
          </a:prstGeom>
          <a:noFill/>
        </p:spPr>
        <p:txBody>
          <a:bodyPr wrap="square" rtlCol="0">
            <a:spAutoFit/>
          </a:bodyPr>
          <a:lstStyle/>
          <a:p>
            <a:pPr algn="just"/>
            <a:r>
              <a:rPr lang="it-IT" dirty="0">
                <a:solidFill>
                  <a:srgbClr val="24316F"/>
                </a:solidFill>
              </a:rPr>
              <a:t>Verso il </a:t>
            </a:r>
            <a:r>
              <a:rPr lang="it-IT" b="1" dirty="0">
                <a:solidFill>
                  <a:srgbClr val="24316F"/>
                </a:solidFill>
              </a:rPr>
              <a:t>termine della gravidanza </a:t>
            </a:r>
            <a:r>
              <a:rPr lang="it-IT" dirty="0">
                <a:solidFill>
                  <a:srgbClr val="24316F"/>
                </a:solidFill>
              </a:rPr>
              <a:t>il feto trascorre il 90% del tempo nei 2 stati di sonno :  </a:t>
            </a:r>
          </a:p>
          <a:p>
            <a:pPr algn="just"/>
            <a:endParaRPr lang="it-IT" dirty="0">
              <a:solidFill>
                <a:srgbClr val="24316F"/>
              </a:solidFill>
            </a:endParaRPr>
          </a:p>
          <a:p>
            <a:pPr marL="285750" indent="-285750" algn="just">
              <a:buFont typeface="Arial" panose="020B0604020202020204" pitchFamily="34" charset="0"/>
              <a:buChar char="•"/>
            </a:pPr>
            <a:r>
              <a:rPr lang="it-IT" b="1" dirty="0">
                <a:solidFill>
                  <a:srgbClr val="F0A0B1"/>
                </a:solidFill>
              </a:rPr>
              <a:t>SONNO ATTIVO </a:t>
            </a:r>
            <a:r>
              <a:rPr lang="it-IT" sz="1600" dirty="0">
                <a:solidFill>
                  <a:srgbClr val="24316F"/>
                </a:solidFill>
              </a:rPr>
              <a:t>(con presenza di Rapid Eye </a:t>
            </a:r>
            <a:r>
              <a:rPr lang="it-IT" sz="1600" dirty="0" err="1">
                <a:solidFill>
                  <a:srgbClr val="24316F"/>
                </a:solidFill>
              </a:rPr>
              <a:t>Movements</a:t>
            </a:r>
            <a:r>
              <a:rPr lang="it-IT" sz="1600" dirty="0">
                <a:solidFill>
                  <a:srgbClr val="24316F"/>
                </a:solidFill>
              </a:rPr>
              <a:t> -REM- e movimenti corporei) </a:t>
            </a:r>
          </a:p>
          <a:p>
            <a:pPr algn="just"/>
            <a:r>
              <a:rPr lang="it-IT" sz="1600" dirty="0">
                <a:solidFill>
                  <a:srgbClr val="24316F"/>
                </a:solidFill>
              </a:rPr>
              <a:t>	 </a:t>
            </a:r>
            <a:r>
              <a:rPr lang="it-IT" sz="1600" dirty="0">
                <a:solidFill>
                  <a:srgbClr val="24316F"/>
                </a:solidFill>
                <a:sym typeface="Wingdings" panose="05000000000000000000" pitchFamily="2" charset="2"/>
              </a:rPr>
              <a:t> appare prima ed è maggiormente rappresentato nelle prime settimane di vita 	perché dipende dalle strutture reticolari bulbo-pontine che maturano più 	precocemente</a:t>
            </a:r>
            <a:endParaRPr lang="it-IT" sz="1600" dirty="0">
              <a:solidFill>
                <a:srgbClr val="24316F"/>
              </a:solidFill>
            </a:endParaRPr>
          </a:p>
          <a:p>
            <a:pPr algn="just"/>
            <a:endParaRPr lang="it-IT" b="1" dirty="0">
              <a:solidFill>
                <a:srgbClr val="F0A0B1"/>
              </a:solidFill>
            </a:endParaRPr>
          </a:p>
          <a:p>
            <a:pPr marL="285750" indent="-285750" algn="just">
              <a:buFont typeface="Arial" panose="020B0604020202020204" pitchFamily="34" charset="0"/>
              <a:buChar char="•"/>
            </a:pPr>
            <a:r>
              <a:rPr lang="it-IT" b="1" dirty="0">
                <a:solidFill>
                  <a:srgbClr val="F0A0B1"/>
                </a:solidFill>
              </a:rPr>
              <a:t>SONNO QUIETO </a:t>
            </a:r>
            <a:r>
              <a:rPr lang="it-IT" sz="1600" dirty="0">
                <a:solidFill>
                  <a:srgbClr val="24316F"/>
                </a:solidFill>
              </a:rPr>
              <a:t>(con assenza di movimenti corporei tranne qualche soprassalto) in cui 	avvengono processi importanti per lo sviluppo</a:t>
            </a:r>
          </a:p>
          <a:p>
            <a:pPr algn="just"/>
            <a:r>
              <a:rPr lang="it-IT" sz="1600" dirty="0">
                <a:solidFill>
                  <a:srgbClr val="24316F"/>
                </a:solidFill>
              </a:rPr>
              <a:t>	</a:t>
            </a:r>
            <a:r>
              <a:rPr lang="it-IT" sz="1600" dirty="0">
                <a:solidFill>
                  <a:srgbClr val="24316F"/>
                </a:solidFill>
                <a:sym typeface="Wingdings" panose="05000000000000000000" pitchFamily="2" charset="2"/>
              </a:rPr>
              <a:t> appare più tardi perché richiede l’integrazione di strutture (strutture reticolari 	ponto-mesencefaliche, ipotalamo posteriore, talamo, corteccia) che maturano più 	tardivamente</a:t>
            </a:r>
            <a:endParaRPr lang="it-IT" sz="1600" dirty="0">
              <a:solidFill>
                <a:srgbClr val="24316F"/>
              </a:solidFill>
            </a:endParaRPr>
          </a:p>
        </p:txBody>
      </p:sp>
      <p:sp>
        <p:nvSpPr>
          <p:cNvPr id="4" name="CasellaDiTesto 3">
            <a:extLst>
              <a:ext uri="{FF2B5EF4-FFF2-40B4-BE49-F238E27FC236}">
                <a16:creationId xmlns:a16="http://schemas.microsoft.com/office/drawing/2014/main" id="{5E70F663-4BD7-4EE5-A6F9-3CDE6FE4726B}"/>
              </a:ext>
            </a:extLst>
          </p:cNvPr>
          <p:cNvSpPr txBox="1"/>
          <p:nvPr/>
        </p:nvSpPr>
        <p:spPr>
          <a:xfrm>
            <a:off x="1565031" y="5216329"/>
            <a:ext cx="4350495" cy="1077218"/>
          </a:xfrm>
          <a:prstGeom prst="rect">
            <a:avLst/>
          </a:prstGeom>
          <a:noFill/>
        </p:spPr>
        <p:txBody>
          <a:bodyPr wrap="square" rtlCol="0">
            <a:spAutoFit/>
          </a:bodyPr>
          <a:lstStyle/>
          <a:p>
            <a:pPr algn="just"/>
            <a:r>
              <a:rPr lang="it-IT" sz="1600" dirty="0">
                <a:solidFill>
                  <a:srgbClr val="24316F"/>
                </a:solidFill>
              </a:rPr>
              <a:t>Il rapporto tra SA/SQ può essere utilizzato come indice di maturazione del SNC.</a:t>
            </a:r>
          </a:p>
          <a:p>
            <a:pPr algn="just"/>
            <a:r>
              <a:rPr lang="it-IT" sz="1600" dirty="0">
                <a:solidFill>
                  <a:srgbClr val="24316F"/>
                </a:solidFill>
              </a:rPr>
              <a:t>Un’alta percentuale di sonno REM indica immaturità cerebrale.</a:t>
            </a:r>
          </a:p>
        </p:txBody>
      </p:sp>
      <p:sp>
        <p:nvSpPr>
          <p:cNvPr id="11" name="Segnaposto contenuto 2">
            <a:extLst>
              <a:ext uri="{FF2B5EF4-FFF2-40B4-BE49-F238E27FC236}">
                <a16:creationId xmlns:a16="http://schemas.microsoft.com/office/drawing/2014/main" id="{D7CA08FA-B689-4C04-8B38-228FBFE0E356}"/>
              </a:ext>
            </a:extLst>
          </p:cNvPr>
          <p:cNvSpPr>
            <a:spLocks noGrp="1"/>
          </p:cNvSpPr>
          <p:nvPr>
            <p:ph idx="1"/>
          </p:nvPr>
        </p:nvSpPr>
        <p:spPr>
          <a:xfrm>
            <a:off x="7856622" y="5308258"/>
            <a:ext cx="3657599" cy="1231509"/>
          </a:xfrm>
        </p:spPr>
        <p:txBody>
          <a:bodyPr>
            <a:normAutofit fontScale="85000" lnSpcReduction="20000"/>
          </a:bodyPr>
          <a:lstStyle/>
          <a:p>
            <a:pPr marL="0" indent="0" algn="just">
              <a:buNone/>
            </a:pPr>
            <a:r>
              <a:rPr lang="it-IT" b="1" dirty="0">
                <a:solidFill>
                  <a:srgbClr val="24316F"/>
                </a:solidFill>
              </a:rPr>
              <a:t>Fin da piccolissimi il tempo trascorso a dormire favorisce lo sviluppo dei bambini </a:t>
            </a:r>
          </a:p>
          <a:p>
            <a:pPr marL="0" indent="0">
              <a:buNone/>
            </a:pPr>
            <a:endParaRPr lang="it-IT" dirty="0">
              <a:solidFill>
                <a:srgbClr val="24316F"/>
              </a:solidFill>
            </a:endParaRPr>
          </a:p>
          <a:p>
            <a:pPr marL="0" indent="0">
              <a:buNone/>
            </a:pPr>
            <a:endParaRPr lang="it-IT" dirty="0"/>
          </a:p>
        </p:txBody>
      </p:sp>
    </p:spTree>
    <p:extLst>
      <p:ext uri="{BB962C8B-B14F-4D97-AF65-F5344CB8AC3E}">
        <p14:creationId xmlns:p14="http://schemas.microsoft.com/office/powerpoint/2010/main" val="7348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additive="base">
                                        <p:cTn id="2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4" grpId="0"/>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1871870" y="500062"/>
            <a:ext cx="8534400" cy="1325563"/>
          </a:xfrm>
        </p:spPr>
        <p:txBody>
          <a:bodyPr/>
          <a:lstStyle/>
          <a:p>
            <a:r>
              <a:rPr lang="it-IT" b="1" dirty="0">
                <a:solidFill>
                  <a:srgbClr val="24316F"/>
                </a:solidFill>
              </a:rPr>
              <a:t>…</a:t>
            </a:r>
            <a:r>
              <a:rPr lang="it-IT" b="1" dirty="0">
                <a:solidFill>
                  <a:srgbClr val="24316F"/>
                </a:solidFill>
                <a:latin typeface="+mn-lt"/>
              </a:rPr>
              <a:t>FACCIAMO</a:t>
            </a:r>
            <a:r>
              <a:rPr lang="it-IT" b="1" dirty="0">
                <a:solidFill>
                  <a:srgbClr val="24316F"/>
                </a:solidFill>
              </a:rPr>
              <a:t> </a:t>
            </a:r>
            <a:r>
              <a:rPr lang="it-IT" b="1" dirty="0">
                <a:solidFill>
                  <a:srgbClr val="24316F"/>
                </a:solidFill>
                <a:latin typeface="+mn-lt"/>
              </a:rPr>
              <a:t>UN PASSO INDIETRO…</a:t>
            </a: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1544192" y="1581785"/>
            <a:ext cx="9667240" cy="2350135"/>
          </a:xfrm>
        </p:spPr>
        <p:txBody>
          <a:bodyPr>
            <a:normAutofit lnSpcReduction="10000"/>
          </a:bodyPr>
          <a:lstStyle/>
          <a:p>
            <a:pPr marL="0" indent="0">
              <a:buNone/>
            </a:pPr>
            <a:endParaRPr lang="it-IT" dirty="0"/>
          </a:p>
          <a:p>
            <a:pPr marL="0" indent="0" algn="just">
              <a:buNone/>
            </a:pPr>
            <a:r>
              <a:rPr lang="it-IT" dirty="0">
                <a:solidFill>
                  <a:srgbClr val="24316F"/>
                </a:solidFill>
              </a:rPr>
              <a:t>Lo sviluppo della regolazione del comportamento del feto e del neonato alla nascita (= stabilità dei diversi stati e del passaggio tra uno stato e l’altro, indice di buona maturazione cerebrale) dipende da fattori genetici e acquisiti (prenatali, legati al parto e post natali).</a:t>
            </a:r>
          </a:p>
          <a:p>
            <a:endParaRPr lang="it-IT" dirty="0">
              <a:solidFill>
                <a:srgbClr val="24316F"/>
              </a:solidFill>
            </a:endParaRPr>
          </a:p>
          <a:p>
            <a:pPr marL="0" indent="0">
              <a:buNone/>
            </a:pPr>
            <a:endParaRPr lang="it-IT" dirty="0">
              <a:solidFill>
                <a:srgbClr val="24316F"/>
              </a:solidFill>
            </a:endParaRPr>
          </a:p>
          <a:p>
            <a:endParaRPr lang="it-IT" dirty="0"/>
          </a:p>
        </p:txBody>
      </p:sp>
      <p:sp>
        <p:nvSpPr>
          <p:cNvPr id="4" name="CasellaDiTesto 3">
            <a:extLst>
              <a:ext uri="{FF2B5EF4-FFF2-40B4-BE49-F238E27FC236}">
                <a16:creationId xmlns:a16="http://schemas.microsoft.com/office/drawing/2014/main" id="{B0F5446B-80F8-4107-8096-A688A39582CA}"/>
              </a:ext>
            </a:extLst>
          </p:cNvPr>
          <p:cNvSpPr txBox="1"/>
          <p:nvPr/>
        </p:nvSpPr>
        <p:spPr>
          <a:xfrm>
            <a:off x="3180080" y="4098150"/>
            <a:ext cx="3281680" cy="1477328"/>
          </a:xfrm>
          <a:prstGeom prst="rect">
            <a:avLst/>
          </a:prstGeom>
          <a:noFill/>
        </p:spPr>
        <p:txBody>
          <a:bodyPr wrap="square" rtlCol="0">
            <a:spAutoFit/>
          </a:bodyPr>
          <a:lstStyle/>
          <a:p>
            <a:r>
              <a:rPr lang="it-IT" b="1" dirty="0">
                <a:solidFill>
                  <a:srgbClr val="24316F"/>
                </a:solidFill>
              </a:rPr>
              <a:t>Favorito da: </a:t>
            </a:r>
          </a:p>
          <a:p>
            <a:pPr marL="285750" indent="-285750">
              <a:buFont typeface="Arial" panose="020B0604020202020204" pitchFamily="34" charset="0"/>
              <a:buChar char="•"/>
            </a:pPr>
            <a:r>
              <a:rPr lang="it-IT" dirty="0">
                <a:solidFill>
                  <a:srgbClr val="24316F"/>
                </a:solidFill>
              </a:rPr>
              <a:t>buona salute materno-fetale</a:t>
            </a:r>
          </a:p>
          <a:p>
            <a:pPr marL="285750" indent="-285750">
              <a:buFont typeface="Arial" panose="020B0604020202020204" pitchFamily="34" charset="0"/>
              <a:buChar char="•"/>
            </a:pPr>
            <a:r>
              <a:rPr lang="it-IT" dirty="0">
                <a:solidFill>
                  <a:srgbClr val="24316F"/>
                </a:solidFill>
              </a:rPr>
              <a:t>parto fisiologico a termine</a:t>
            </a:r>
          </a:p>
          <a:p>
            <a:pPr marL="285750" indent="-285750">
              <a:buFont typeface="Arial" panose="020B0604020202020204" pitchFamily="34" charset="0"/>
              <a:buChar char="•"/>
            </a:pPr>
            <a:r>
              <a:rPr lang="it-IT" dirty="0">
                <a:solidFill>
                  <a:srgbClr val="24316F"/>
                </a:solidFill>
              </a:rPr>
              <a:t>contatto pelle a pelle</a:t>
            </a:r>
          </a:p>
          <a:p>
            <a:pPr marL="285750" indent="-285750">
              <a:buFont typeface="Arial" panose="020B0604020202020204" pitchFamily="34" charset="0"/>
              <a:buChar char="•"/>
            </a:pPr>
            <a:r>
              <a:rPr lang="it-IT" dirty="0" err="1">
                <a:solidFill>
                  <a:srgbClr val="24316F"/>
                </a:solidFill>
              </a:rPr>
              <a:t>rooming</a:t>
            </a:r>
            <a:r>
              <a:rPr lang="it-IT" dirty="0">
                <a:solidFill>
                  <a:srgbClr val="24316F"/>
                </a:solidFill>
              </a:rPr>
              <a:t>-in</a:t>
            </a:r>
          </a:p>
        </p:txBody>
      </p:sp>
      <p:sp>
        <p:nvSpPr>
          <p:cNvPr id="5" name="CasellaDiTesto 4">
            <a:extLst>
              <a:ext uri="{FF2B5EF4-FFF2-40B4-BE49-F238E27FC236}">
                <a16:creationId xmlns:a16="http://schemas.microsoft.com/office/drawing/2014/main" id="{66DB78AD-AB78-4006-903A-634FE7D3BF99}"/>
              </a:ext>
            </a:extLst>
          </p:cNvPr>
          <p:cNvSpPr txBox="1"/>
          <p:nvPr/>
        </p:nvSpPr>
        <p:spPr>
          <a:xfrm>
            <a:off x="8051541" y="4098150"/>
            <a:ext cx="3911473" cy="1754326"/>
          </a:xfrm>
          <a:prstGeom prst="rect">
            <a:avLst/>
          </a:prstGeom>
          <a:noFill/>
        </p:spPr>
        <p:txBody>
          <a:bodyPr wrap="square" rtlCol="0">
            <a:spAutoFit/>
          </a:bodyPr>
          <a:lstStyle/>
          <a:p>
            <a:r>
              <a:rPr lang="it-IT" b="1" dirty="0">
                <a:solidFill>
                  <a:srgbClr val="24316F"/>
                </a:solidFill>
              </a:rPr>
              <a:t>Ostacolato da: </a:t>
            </a:r>
          </a:p>
          <a:p>
            <a:pPr marL="285750" indent="-285750">
              <a:buFont typeface="Arial" panose="020B0604020202020204" pitchFamily="34" charset="0"/>
              <a:buChar char="•"/>
            </a:pPr>
            <a:r>
              <a:rPr lang="it-IT" dirty="0">
                <a:solidFill>
                  <a:srgbClr val="24316F"/>
                </a:solidFill>
              </a:rPr>
              <a:t>condizioni patologiche (Diabete gestazionale, gestosi)</a:t>
            </a:r>
          </a:p>
          <a:p>
            <a:pPr marL="285750" indent="-285750">
              <a:buFont typeface="Arial" panose="020B0604020202020204" pitchFamily="34" charset="0"/>
              <a:buChar char="•"/>
            </a:pPr>
            <a:r>
              <a:rPr lang="it-IT" dirty="0">
                <a:solidFill>
                  <a:srgbClr val="24316F"/>
                </a:solidFill>
              </a:rPr>
              <a:t>parto pretermine o difficile</a:t>
            </a:r>
          </a:p>
          <a:p>
            <a:pPr marL="285750" indent="-285750">
              <a:buFont typeface="Arial" panose="020B0604020202020204" pitchFamily="34" charset="0"/>
              <a:buChar char="•"/>
            </a:pPr>
            <a:r>
              <a:rPr lang="it-IT" dirty="0">
                <a:solidFill>
                  <a:srgbClr val="24316F"/>
                </a:solidFill>
              </a:rPr>
              <a:t>stress materno </a:t>
            </a:r>
            <a:r>
              <a:rPr lang="it-IT" dirty="0" err="1">
                <a:solidFill>
                  <a:srgbClr val="24316F"/>
                </a:solidFill>
              </a:rPr>
              <a:t>pre</a:t>
            </a:r>
            <a:r>
              <a:rPr lang="it-IT" dirty="0">
                <a:solidFill>
                  <a:srgbClr val="24316F"/>
                </a:solidFill>
              </a:rPr>
              <a:t> o post nascita</a:t>
            </a:r>
          </a:p>
          <a:p>
            <a:pPr marL="285750" indent="-285750">
              <a:buFont typeface="Arial" panose="020B0604020202020204" pitchFamily="34" charset="0"/>
              <a:buChar char="•"/>
            </a:pPr>
            <a:r>
              <a:rPr lang="it-IT" dirty="0">
                <a:solidFill>
                  <a:srgbClr val="24316F"/>
                </a:solidFill>
              </a:rPr>
              <a:t>separazione mamma e bambino</a:t>
            </a:r>
          </a:p>
        </p:txBody>
      </p:sp>
      <p:pic>
        <p:nvPicPr>
          <p:cNvPr id="7" name="Immagine 6">
            <a:extLst>
              <a:ext uri="{FF2B5EF4-FFF2-40B4-BE49-F238E27FC236}">
                <a16:creationId xmlns:a16="http://schemas.microsoft.com/office/drawing/2014/main" id="{ACDD7E70-28E9-45BF-986F-5A76B84FA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99" y="4666456"/>
            <a:ext cx="1589781" cy="894714"/>
          </a:xfrm>
          <a:prstGeom prst="rect">
            <a:avLst/>
          </a:prstGeom>
        </p:spPr>
      </p:pic>
      <p:pic>
        <p:nvPicPr>
          <p:cNvPr id="9" name="Immagine 8">
            <a:extLst>
              <a:ext uri="{FF2B5EF4-FFF2-40B4-BE49-F238E27FC236}">
                <a16:creationId xmlns:a16="http://schemas.microsoft.com/office/drawing/2014/main" id="{716936CC-2DD0-4189-9F64-317FF4D87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320" y="4644708"/>
            <a:ext cx="737870" cy="737870"/>
          </a:xfrm>
          <a:prstGeom prst="rect">
            <a:avLst/>
          </a:prstGeom>
        </p:spPr>
      </p:pic>
    </p:spTree>
    <p:extLst>
      <p:ext uri="{BB962C8B-B14F-4D97-AF65-F5344CB8AC3E}">
        <p14:creationId xmlns:p14="http://schemas.microsoft.com/office/powerpoint/2010/main" val="250814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1986280" y="375285"/>
            <a:ext cx="8559800" cy="1325563"/>
          </a:xfrm>
        </p:spPr>
        <p:txBody>
          <a:bodyPr/>
          <a:lstStyle/>
          <a:p>
            <a:r>
              <a:rPr lang="it-IT" b="1" dirty="0">
                <a:solidFill>
                  <a:srgbClr val="24316F"/>
                </a:solidFill>
                <a:latin typeface="+mn-lt"/>
              </a:rPr>
              <a:t>…FACCIAMO UN PASSO INDIETRO…</a:t>
            </a: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1986280" y="1908968"/>
            <a:ext cx="8874760" cy="1325563"/>
          </a:xfrm>
        </p:spPr>
        <p:txBody>
          <a:bodyPr>
            <a:normAutofit/>
          </a:bodyPr>
          <a:lstStyle/>
          <a:p>
            <a:pPr marL="0" indent="0" algn="ctr">
              <a:buNone/>
            </a:pPr>
            <a:r>
              <a:rPr lang="it-IT" dirty="0">
                <a:solidFill>
                  <a:srgbClr val="24316F"/>
                </a:solidFill>
              </a:rPr>
              <a:t>Stato di buona salute della madre, gravidanza e parto fisiologici aiutano la corretta maturazione delle fondamenta del sonno</a:t>
            </a:r>
          </a:p>
          <a:p>
            <a:pPr marL="0" indent="0">
              <a:buNone/>
            </a:pPr>
            <a:endParaRPr lang="it-IT" dirty="0"/>
          </a:p>
          <a:p>
            <a:endParaRPr lang="it-IT" dirty="0"/>
          </a:p>
          <a:p>
            <a:endParaRPr lang="it-IT" dirty="0"/>
          </a:p>
        </p:txBody>
      </p:sp>
      <p:sp>
        <p:nvSpPr>
          <p:cNvPr id="4" name="CasellaDiTesto 3">
            <a:extLst>
              <a:ext uri="{FF2B5EF4-FFF2-40B4-BE49-F238E27FC236}">
                <a16:creationId xmlns:a16="http://schemas.microsoft.com/office/drawing/2014/main" id="{C1034BEE-16BE-4E7E-B360-04B9EE72856E}"/>
              </a:ext>
            </a:extLst>
          </p:cNvPr>
          <p:cNvSpPr txBox="1"/>
          <p:nvPr/>
        </p:nvSpPr>
        <p:spPr>
          <a:xfrm>
            <a:off x="3298879" y="3623470"/>
            <a:ext cx="6778972" cy="523220"/>
          </a:xfrm>
          <a:prstGeom prst="rect">
            <a:avLst/>
          </a:prstGeom>
          <a:noFill/>
        </p:spPr>
        <p:txBody>
          <a:bodyPr wrap="none" rtlCol="0">
            <a:spAutoFit/>
          </a:bodyPr>
          <a:lstStyle/>
          <a:p>
            <a:r>
              <a:rPr lang="it-IT" sz="2800" dirty="0">
                <a:solidFill>
                  <a:srgbClr val="24316F"/>
                </a:solidFill>
              </a:rPr>
              <a:t>Per favorire uno sviluppo adeguato del sonno</a:t>
            </a:r>
          </a:p>
        </p:txBody>
      </p:sp>
      <p:sp>
        <p:nvSpPr>
          <p:cNvPr id="5" name="CasellaDiTesto 4">
            <a:extLst>
              <a:ext uri="{FF2B5EF4-FFF2-40B4-BE49-F238E27FC236}">
                <a16:creationId xmlns:a16="http://schemas.microsoft.com/office/drawing/2014/main" id="{090C4C74-4BE7-4E81-9873-0861BA6364DB}"/>
              </a:ext>
            </a:extLst>
          </p:cNvPr>
          <p:cNvSpPr txBox="1"/>
          <p:nvPr/>
        </p:nvSpPr>
        <p:spPr>
          <a:xfrm>
            <a:off x="2354453" y="5528608"/>
            <a:ext cx="8506587" cy="954107"/>
          </a:xfrm>
          <a:prstGeom prst="rect">
            <a:avLst/>
          </a:prstGeom>
          <a:noFill/>
        </p:spPr>
        <p:txBody>
          <a:bodyPr wrap="square" rtlCol="0">
            <a:spAutoFit/>
          </a:bodyPr>
          <a:lstStyle/>
          <a:p>
            <a:pPr algn="ctr"/>
            <a:r>
              <a:rPr lang="it-IT" sz="2800" dirty="0">
                <a:solidFill>
                  <a:srgbClr val="24316F"/>
                </a:solidFill>
              </a:rPr>
              <a:t>Promuovere, proteggere e sostenere la salute materna e fetale in gravidanza</a:t>
            </a:r>
          </a:p>
        </p:txBody>
      </p:sp>
      <p:sp>
        <p:nvSpPr>
          <p:cNvPr id="6" name="Freccia in giù 5">
            <a:extLst>
              <a:ext uri="{FF2B5EF4-FFF2-40B4-BE49-F238E27FC236}">
                <a16:creationId xmlns:a16="http://schemas.microsoft.com/office/drawing/2014/main" id="{8F4FF17A-181E-4730-9B6C-0E3BB70A09DF}"/>
              </a:ext>
            </a:extLst>
          </p:cNvPr>
          <p:cNvSpPr/>
          <p:nvPr/>
        </p:nvSpPr>
        <p:spPr>
          <a:xfrm>
            <a:off x="4754098" y="4392625"/>
            <a:ext cx="3707296" cy="978408"/>
          </a:xfrm>
          <a:prstGeom prst="downArrow">
            <a:avLst/>
          </a:prstGeom>
          <a:solidFill>
            <a:srgbClr val="F0A0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844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2185C-F842-4CC8-9D62-54C8CC8B8B6D}"/>
              </a:ext>
            </a:extLst>
          </p:cNvPr>
          <p:cNvSpPr>
            <a:spLocks noGrp="1"/>
          </p:cNvSpPr>
          <p:nvPr>
            <p:ph type="title"/>
          </p:nvPr>
        </p:nvSpPr>
        <p:spPr>
          <a:xfrm>
            <a:off x="3041374" y="323711"/>
            <a:ext cx="4452730" cy="1105866"/>
          </a:xfrm>
        </p:spPr>
        <p:txBody>
          <a:bodyPr>
            <a:normAutofit/>
          </a:bodyPr>
          <a:lstStyle/>
          <a:p>
            <a:r>
              <a:rPr lang="it-IT" b="1" dirty="0">
                <a:solidFill>
                  <a:srgbClr val="24316F"/>
                </a:solidFill>
                <a:latin typeface="+mn-lt"/>
              </a:rPr>
              <a:t>E LA MAMMA?</a:t>
            </a:r>
          </a:p>
        </p:txBody>
      </p:sp>
      <p:sp>
        <p:nvSpPr>
          <p:cNvPr id="3" name="Segnaposto contenuto 2">
            <a:extLst>
              <a:ext uri="{FF2B5EF4-FFF2-40B4-BE49-F238E27FC236}">
                <a16:creationId xmlns:a16="http://schemas.microsoft.com/office/drawing/2014/main" id="{F8D782B5-EDD2-4DA9-97C4-20C7207533C4}"/>
              </a:ext>
            </a:extLst>
          </p:cNvPr>
          <p:cNvSpPr>
            <a:spLocks noGrp="1"/>
          </p:cNvSpPr>
          <p:nvPr>
            <p:ph idx="1"/>
          </p:nvPr>
        </p:nvSpPr>
        <p:spPr>
          <a:xfrm>
            <a:off x="4913243" y="1630018"/>
            <a:ext cx="7093226" cy="4351338"/>
          </a:xfrm>
        </p:spPr>
        <p:txBody>
          <a:bodyPr>
            <a:normAutofit fontScale="85000" lnSpcReduction="20000"/>
          </a:bodyPr>
          <a:lstStyle/>
          <a:p>
            <a:pPr marL="0" indent="0">
              <a:buNone/>
            </a:pPr>
            <a:endParaRPr lang="it-IT" dirty="0"/>
          </a:p>
          <a:p>
            <a:pPr algn="just"/>
            <a:r>
              <a:rPr lang="it-IT" dirty="0">
                <a:solidFill>
                  <a:srgbClr val="24316F"/>
                </a:solidFill>
              </a:rPr>
              <a:t>La quasi totalità delle donne riferisce cambiamenti del proprio sonno durante la gravidanza: riduzione del tempo totale, sonno più frammentato e meno efficiente, diminuzione sonno profondo e REM</a:t>
            </a:r>
          </a:p>
          <a:p>
            <a:pPr marL="0" indent="0" algn="just">
              <a:buNone/>
            </a:pPr>
            <a:endParaRPr lang="it-IT" dirty="0">
              <a:solidFill>
                <a:srgbClr val="24316F"/>
              </a:solidFill>
            </a:endParaRPr>
          </a:p>
          <a:p>
            <a:pPr algn="just"/>
            <a:r>
              <a:rPr lang="it-IT" dirty="0">
                <a:solidFill>
                  <a:srgbClr val="24316F"/>
                </a:solidFill>
                <a:sym typeface="Wingdings" panose="05000000000000000000" pitchFamily="2" charset="2"/>
              </a:rPr>
              <a:t>3° trimetre: efficienza del sonno si riduce anche per disagi fisici (RGE, apnee e russamento), movimenti involontari agli AAII e parestesie</a:t>
            </a:r>
          </a:p>
          <a:p>
            <a:pPr algn="just"/>
            <a:endParaRPr lang="it-IT" dirty="0">
              <a:solidFill>
                <a:srgbClr val="24316F"/>
              </a:solidFill>
              <a:sym typeface="Wingdings" panose="05000000000000000000" pitchFamily="2" charset="2"/>
            </a:endParaRPr>
          </a:p>
          <a:p>
            <a:pPr algn="just"/>
            <a:r>
              <a:rPr lang="it-IT" dirty="0">
                <a:solidFill>
                  <a:srgbClr val="24316F"/>
                </a:solidFill>
                <a:sym typeface="Wingdings" panose="05000000000000000000" pitchFamily="2" charset="2"/>
              </a:rPr>
              <a:t>NB: la riduzione sotto le 6-7 ore aumenta il rischio di parti pretermine, disturbi di PAO, diabete gestazionale, aumento tempi di travaglio</a:t>
            </a:r>
            <a:endParaRPr lang="it-IT" dirty="0">
              <a:solidFill>
                <a:srgbClr val="24316F"/>
              </a:solidFill>
            </a:endParaRPr>
          </a:p>
          <a:p>
            <a:endParaRPr lang="it-IT" dirty="0"/>
          </a:p>
        </p:txBody>
      </p:sp>
      <p:sp>
        <p:nvSpPr>
          <p:cNvPr id="5" name="Rectangle 1">
            <a:extLst>
              <a:ext uri="{FF2B5EF4-FFF2-40B4-BE49-F238E27FC236}">
                <a16:creationId xmlns:a16="http://schemas.microsoft.com/office/drawing/2014/main" id="{953A60B8-6C7F-423F-94AB-15255671F1F8}"/>
              </a:ext>
            </a:extLst>
          </p:cNvPr>
          <p:cNvSpPr>
            <a:spLocks noChangeArrowheads="1"/>
          </p:cNvSpPr>
          <p:nvPr/>
        </p:nvSpPr>
        <p:spPr bwMode="auto">
          <a:xfrm>
            <a:off x="0" y="-230832"/>
            <a:ext cx="128240"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2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800" b="0" i="0" u="none" strike="noStrike" cap="none" normalizeH="0" baseline="0" dirty="0">
                <a:ln>
                  <a:noFill/>
                </a:ln>
                <a:solidFill>
                  <a:srgbClr val="0071BC"/>
                </a:solidFill>
                <a:effectLst/>
              </a:rPr>
              <a:t>.</a:t>
            </a:r>
            <a:r>
              <a:rPr kumimoji="0" lang="it-IT" altLang="it-IT" sz="1800" b="0" i="0" u="none" strike="noStrike" cap="none" normalizeH="0" baseline="0" dirty="0">
                <a:ln>
                  <a:noFill/>
                </a:ln>
                <a:solidFill>
                  <a:srgbClr val="0071BC"/>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6" name="Immagine 5">
            <a:extLst>
              <a:ext uri="{FF2B5EF4-FFF2-40B4-BE49-F238E27FC236}">
                <a16:creationId xmlns:a16="http://schemas.microsoft.com/office/drawing/2014/main" id="{E7EBA609-5B7F-4A5F-89DE-8494BA61F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865" y="2576858"/>
            <a:ext cx="3758770" cy="3071191"/>
          </a:xfrm>
          <a:prstGeom prst="rect">
            <a:avLst/>
          </a:prstGeom>
        </p:spPr>
      </p:pic>
      <p:sp>
        <p:nvSpPr>
          <p:cNvPr id="4" name="CasellaDiTesto 3">
            <a:extLst>
              <a:ext uri="{FF2B5EF4-FFF2-40B4-BE49-F238E27FC236}">
                <a16:creationId xmlns:a16="http://schemas.microsoft.com/office/drawing/2014/main" id="{67BF1679-BA4A-466A-A625-AE2A1D56C40E}"/>
              </a:ext>
            </a:extLst>
          </p:cNvPr>
          <p:cNvSpPr txBox="1"/>
          <p:nvPr/>
        </p:nvSpPr>
        <p:spPr>
          <a:xfrm>
            <a:off x="6015155" y="6181797"/>
            <a:ext cx="5991314" cy="584775"/>
          </a:xfrm>
          <a:prstGeom prst="rect">
            <a:avLst/>
          </a:prstGeom>
          <a:noFill/>
        </p:spPr>
        <p:txBody>
          <a:bodyPr wrap="square" rtlCol="0">
            <a:spAutoFit/>
          </a:bodyPr>
          <a:lstStyle/>
          <a:p>
            <a:r>
              <a:rPr lang="it-IT" sz="800" dirty="0">
                <a:solidFill>
                  <a:srgbClr val="24316F"/>
                </a:solidFill>
              </a:rPr>
              <a:t>- L. </a:t>
            </a:r>
            <a:r>
              <a:rPr lang="it-IT" sz="800" dirty="0" err="1">
                <a:solidFill>
                  <a:srgbClr val="24316F"/>
                </a:solidFill>
              </a:rPr>
              <a:t>Sweet</a:t>
            </a:r>
            <a:r>
              <a:rPr lang="it-IT" sz="800" dirty="0">
                <a:solidFill>
                  <a:srgbClr val="24316F"/>
                </a:solidFill>
              </a:rPr>
              <a:t> et al. «A Review of </a:t>
            </a:r>
            <a:r>
              <a:rPr lang="it-IT" sz="800" dirty="0" err="1">
                <a:solidFill>
                  <a:srgbClr val="24316F"/>
                </a:solidFill>
              </a:rPr>
              <a:t>Sleep</a:t>
            </a:r>
            <a:r>
              <a:rPr lang="it-IT" sz="800" dirty="0">
                <a:solidFill>
                  <a:srgbClr val="24316F"/>
                </a:solidFill>
              </a:rPr>
              <a:t> Architecture and </a:t>
            </a:r>
            <a:r>
              <a:rPr lang="it-IT" sz="800" dirty="0" err="1">
                <a:solidFill>
                  <a:srgbClr val="24316F"/>
                </a:solidFill>
              </a:rPr>
              <a:t>Sleep</a:t>
            </a:r>
            <a:r>
              <a:rPr lang="it-IT" sz="800" dirty="0">
                <a:solidFill>
                  <a:srgbClr val="24316F"/>
                </a:solidFill>
              </a:rPr>
              <a:t> Changes </a:t>
            </a:r>
            <a:r>
              <a:rPr lang="it-IT" sz="800" dirty="0" err="1">
                <a:solidFill>
                  <a:srgbClr val="24316F"/>
                </a:solidFill>
              </a:rPr>
              <a:t>During</a:t>
            </a:r>
            <a:r>
              <a:rPr lang="it-IT" sz="800" dirty="0">
                <a:solidFill>
                  <a:srgbClr val="24316F"/>
                </a:solidFill>
              </a:rPr>
              <a:t> </a:t>
            </a:r>
            <a:r>
              <a:rPr lang="it-IT" sz="800" dirty="0" err="1">
                <a:solidFill>
                  <a:srgbClr val="24316F"/>
                </a:solidFill>
              </a:rPr>
              <a:t>pregnancy</a:t>
            </a:r>
            <a:r>
              <a:rPr lang="it-IT" sz="800" dirty="0">
                <a:solidFill>
                  <a:srgbClr val="24316F"/>
                </a:solidFill>
              </a:rPr>
              <a:t>», </a:t>
            </a:r>
            <a:r>
              <a:rPr lang="it-IT" sz="800" dirty="0" err="1">
                <a:solidFill>
                  <a:srgbClr val="24316F"/>
                </a:solidFill>
              </a:rPr>
              <a:t>Obstretrics</a:t>
            </a:r>
            <a:r>
              <a:rPr lang="it-IT" sz="800" dirty="0">
                <a:solidFill>
                  <a:srgbClr val="24316F"/>
                </a:solidFill>
              </a:rPr>
              <a:t> and </a:t>
            </a:r>
            <a:r>
              <a:rPr lang="it-IT" sz="800" dirty="0" err="1">
                <a:solidFill>
                  <a:srgbClr val="24316F"/>
                </a:solidFill>
              </a:rPr>
              <a:t>Gynecological</a:t>
            </a:r>
            <a:r>
              <a:rPr lang="it-IT" sz="800" dirty="0">
                <a:solidFill>
                  <a:srgbClr val="24316F"/>
                </a:solidFill>
              </a:rPr>
              <a:t> </a:t>
            </a:r>
            <a:r>
              <a:rPr lang="it-IT" sz="800" dirty="0" err="1">
                <a:solidFill>
                  <a:srgbClr val="24316F"/>
                </a:solidFill>
              </a:rPr>
              <a:t>Suvvey</a:t>
            </a:r>
            <a:r>
              <a:rPr lang="it-IT" sz="800" dirty="0">
                <a:solidFill>
                  <a:srgbClr val="24316F"/>
                </a:solidFill>
              </a:rPr>
              <a:t>, 2020; 75(4) 253-62.</a:t>
            </a:r>
          </a:p>
          <a:p>
            <a:r>
              <a:rPr lang="it-IT" sz="800" dirty="0">
                <a:solidFill>
                  <a:srgbClr val="24316F"/>
                </a:solidFill>
              </a:rPr>
              <a:t>- J. </a:t>
            </a:r>
            <a:r>
              <a:rPr lang="it-IT" sz="800" dirty="0" err="1">
                <a:solidFill>
                  <a:srgbClr val="24316F"/>
                </a:solidFill>
              </a:rPr>
              <a:t>Warland</a:t>
            </a:r>
            <a:r>
              <a:rPr lang="it-IT" sz="800" dirty="0">
                <a:solidFill>
                  <a:srgbClr val="24316F"/>
                </a:solidFill>
              </a:rPr>
              <a:t> et l. «</a:t>
            </a:r>
            <a:r>
              <a:rPr lang="it-IT" sz="800" dirty="0" err="1">
                <a:solidFill>
                  <a:srgbClr val="24316F"/>
                </a:solidFill>
              </a:rPr>
              <a:t>Maternal</a:t>
            </a:r>
            <a:r>
              <a:rPr lang="it-IT" sz="800" dirty="0">
                <a:solidFill>
                  <a:srgbClr val="24316F"/>
                </a:solidFill>
              </a:rPr>
              <a:t> </a:t>
            </a:r>
            <a:r>
              <a:rPr lang="it-IT" sz="800" dirty="0" err="1">
                <a:solidFill>
                  <a:srgbClr val="24316F"/>
                </a:solidFill>
              </a:rPr>
              <a:t>Sleep</a:t>
            </a:r>
            <a:r>
              <a:rPr lang="it-IT" sz="800" dirty="0">
                <a:solidFill>
                  <a:srgbClr val="24316F"/>
                </a:solidFill>
              </a:rPr>
              <a:t> </a:t>
            </a:r>
            <a:r>
              <a:rPr lang="it-IT" sz="800" dirty="0" err="1">
                <a:solidFill>
                  <a:srgbClr val="24316F"/>
                </a:solidFill>
              </a:rPr>
              <a:t>During</a:t>
            </a:r>
            <a:r>
              <a:rPr lang="it-IT" sz="800" dirty="0">
                <a:solidFill>
                  <a:srgbClr val="24316F"/>
                </a:solidFill>
              </a:rPr>
              <a:t> </a:t>
            </a:r>
            <a:r>
              <a:rPr lang="it-IT" sz="800" dirty="0" err="1">
                <a:solidFill>
                  <a:srgbClr val="24316F"/>
                </a:solidFill>
              </a:rPr>
              <a:t>Pregnancy</a:t>
            </a:r>
            <a:r>
              <a:rPr lang="it-IT" sz="800" dirty="0">
                <a:solidFill>
                  <a:srgbClr val="24316F"/>
                </a:solidFill>
              </a:rPr>
              <a:t> and </a:t>
            </a:r>
            <a:r>
              <a:rPr lang="it-IT" sz="800" dirty="0" err="1">
                <a:solidFill>
                  <a:srgbClr val="24316F"/>
                </a:solidFill>
              </a:rPr>
              <a:t>Poor</a:t>
            </a:r>
            <a:r>
              <a:rPr lang="it-IT" sz="800" dirty="0">
                <a:solidFill>
                  <a:srgbClr val="24316F"/>
                </a:solidFill>
              </a:rPr>
              <a:t> </a:t>
            </a:r>
            <a:r>
              <a:rPr lang="it-IT" sz="800" dirty="0" err="1">
                <a:solidFill>
                  <a:srgbClr val="24316F"/>
                </a:solidFill>
              </a:rPr>
              <a:t>fetal</a:t>
            </a:r>
            <a:r>
              <a:rPr lang="it-IT" sz="800" dirty="0">
                <a:solidFill>
                  <a:srgbClr val="24316F"/>
                </a:solidFill>
              </a:rPr>
              <a:t> </a:t>
            </a:r>
            <a:r>
              <a:rPr lang="it-IT" sz="800" dirty="0" err="1">
                <a:solidFill>
                  <a:srgbClr val="24316F"/>
                </a:solidFill>
              </a:rPr>
              <a:t>Outcomes</a:t>
            </a:r>
            <a:r>
              <a:rPr lang="it-IT" sz="800" dirty="0">
                <a:solidFill>
                  <a:srgbClr val="24316F"/>
                </a:solidFill>
              </a:rPr>
              <a:t>: A </a:t>
            </a:r>
            <a:r>
              <a:rPr lang="it-IT" sz="800" dirty="0" err="1">
                <a:solidFill>
                  <a:srgbClr val="24316F"/>
                </a:solidFill>
              </a:rPr>
              <a:t>scoping</a:t>
            </a:r>
            <a:r>
              <a:rPr lang="it-IT" sz="800" dirty="0">
                <a:solidFill>
                  <a:srgbClr val="24316F"/>
                </a:solidFill>
              </a:rPr>
              <a:t> Review of the Literature with Meta-Analysis», </a:t>
            </a:r>
            <a:r>
              <a:rPr lang="it-IT" sz="800" dirty="0" err="1">
                <a:solidFill>
                  <a:srgbClr val="24316F"/>
                </a:solidFill>
              </a:rPr>
              <a:t>Sleep</a:t>
            </a:r>
            <a:r>
              <a:rPr lang="it-IT" sz="800" dirty="0">
                <a:solidFill>
                  <a:srgbClr val="24316F"/>
                </a:solidFill>
              </a:rPr>
              <a:t> Medicine </a:t>
            </a:r>
            <a:r>
              <a:rPr lang="it-IT" sz="800" dirty="0" err="1">
                <a:solidFill>
                  <a:srgbClr val="24316F"/>
                </a:solidFill>
              </a:rPr>
              <a:t>Reviews</a:t>
            </a:r>
            <a:r>
              <a:rPr lang="it-IT" sz="800" dirty="0">
                <a:solidFill>
                  <a:srgbClr val="24316F"/>
                </a:solidFill>
              </a:rPr>
              <a:t>, 2018; 41:197-219</a:t>
            </a:r>
          </a:p>
        </p:txBody>
      </p:sp>
    </p:spTree>
    <p:extLst>
      <p:ext uri="{BB962C8B-B14F-4D97-AF65-F5344CB8AC3E}">
        <p14:creationId xmlns:p14="http://schemas.microsoft.com/office/powerpoint/2010/main" val="12691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theme1.xml><?xml version="1.0" encoding="utf-8"?>
<a:theme xmlns:a="http://schemas.openxmlformats.org/drawingml/2006/main" name="mio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o template" id="{B2766F01-8FD3-4656-96BE-448D1C926461}" vid="{BDC25DFD-7905-4A0F-9943-B3747123A7D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32002</TotalTime>
  <Words>4693</Words>
  <Application>Microsoft Macintosh PowerPoint</Application>
  <PresentationFormat>Widescreen</PresentationFormat>
  <Paragraphs>401</Paragraphs>
  <Slides>51</Slides>
  <Notes>17</Notes>
  <HiddenSlides>1</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51</vt:i4>
      </vt:variant>
    </vt:vector>
  </HeadingPairs>
  <TitlesOfParts>
    <vt:vector size="58" baseType="lpstr">
      <vt:lpstr>Arial</vt:lpstr>
      <vt:lpstr>BlinkMacSystemFont</vt:lpstr>
      <vt:lpstr>Calibri</vt:lpstr>
      <vt:lpstr>Calibri Light</vt:lpstr>
      <vt:lpstr>Courier New</vt:lpstr>
      <vt:lpstr>Wingdings</vt:lpstr>
      <vt:lpstr>mio template</vt:lpstr>
      <vt:lpstr>EDUCAZIONE AL SONNO NEI BILANCI DI SALUTE</vt:lpstr>
      <vt:lpstr>Presentazione standard di PowerPoint</vt:lpstr>
      <vt:lpstr>DI COSA PARLEREMO…</vt:lpstr>
      <vt:lpstr>Presentazione standard di PowerPoint</vt:lpstr>
      <vt:lpstr>…FACCIAMO UN PASSO INDIETRO….</vt:lpstr>
      <vt:lpstr>…FACCIAMO UN PASSO INDIETRO….</vt:lpstr>
      <vt:lpstr>…FACCIAMO UN PASSO INDIETRO…</vt:lpstr>
      <vt:lpstr>…FACCIAMO UN PASSO INDIETRO…</vt:lpstr>
      <vt:lpstr>E LA MAMMA?</vt:lpstr>
      <vt:lpstr>BILANCIO DI SALUTE 1° MESE</vt:lpstr>
      <vt:lpstr>BILANCIO DI SALUTE 1° MESE</vt:lpstr>
      <vt:lpstr>BILANCIO DI SALUTE 1° MESE</vt:lpstr>
      <vt:lpstr>BILANCIO DI SALUTE 1° MESE</vt:lpstr>
      <vt:lpstr>ROUTINE? </vt:lpstr>
      <vt:lpstr>DORMIRE IN SICUREZZA</vt:lpstr>
      <vt:lpstr>DORMIRE IN SICUREZZA  IN FASCIA-MARSUPIO-PASSEGGINO-SEGGIOLINO</vt:lpstr>
      <vt:lpstr>DORMIRE IN SICUREZZA IN CULLA/LETTINO</vt:lpstr>
      <vt:lpstr>DORMIRE IN SICUREZZA NEL LETTONE</vt:lpstr>
      <vt:lpstr>DORMIRE IN SICUREZZA</vt:lpstr>
      <vt:lpstr>DORMIRE IN SICUREZZA:  ACCESSORI PER IL SONNO CONDIVISO</vt:lpstr>
      <vt:lpstr>DORMIRE IN SICUREZZA</vt:lpstr>
      <vt:lpstr>Presentazione standard di PowerPoint</vt:lpstr>
      <vt:lpstr>BILANCIO DI SALUTE 3 MESI</vt:lpstr>
      <vt:lpstr>BILANCIO DI SALUTE 3 MESI</vt:lpstr>
      <vt:lpstr>ROUTINE DELL’ADDORMENTAMENTO DAI 3 MESI</vt:lpstr>
      <vt:lpstr>Presentazione standard di PowerPoint</vt:lpstr>
      <vt:lpstr>BILANCIO DI SALUTE DEI 6 MESI</vt:lpstr>
      <vt:lpstr>BILANCIO DI SALUTE 6 MESI</vt:lpstr>
      <vt:lpstr>Presentazione standard di PowerPoint</vt:lpstr>
      <vt:lpstr>ROUTINE DELL’ADDORMENTAMENTO DAI 6 MESI</vt:lpstr>
      <vt:lpstr>Presentazione standard di PowerPoint</vt:lpstr>
      <vt:lpstr>BILANCIO DI SALUTE 9 MESI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RICAPITOLIAMO…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stefani</dc:creator>
  <cp:lastModifiedBy>Serena Botto</cp:lastModifiedBy>
  <cp:revision>268</cp:revision>
  <dcterms:created xsi:type="dcterms:W3CDTF">2023-07-18T13:19:30Z</dcterms:created>
  <dcterms:modified xsi:type="dcterms:W3CDTF">2023-10-07T06:57:20Z</dcterms:modified>
</cp:coreProperties>
</file>